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4" r:id="rId4"/>
  </p:sldMasterIdLst>
  <p:notesMasterIdLst>
    <p:notesMasterId r:id="rId50"/>
  </p:notesMasterIdLst>
  <p:handoutMasterIdLst>
    <p:handoutMasterId r:id="rId51"/>
  </p:handoutMasterIdLst>
  <p:sldIdLst>
    <p:sldId id="359" r:id="rId5"/>
    <p:sldId id="368" r:id="rId6"/>
    <p:sldId id="412" r:id="rId7"/>
    <p:sldId id="369" r:id="rId8"/>
    <p:sldId id="370" r:id="rId9"/>
    <p:sldId id="371" r:id="rId10"/>
    <p:sldId id="373" r:id="rId11"/>
    <p:sldId id="376" r:id="rId12"/>
    <p:sldId id="377" r:id="rId13"/>
    <p:sldId id="378" r:id="rId14"/>
    <p:sldId id="411" r:id="rId15"/>
    <p:sldId id="410" r:id="rId16"/>
    <p:sldId id="372" r:id="rId17"/>
    <p:sldId id="374" r:id="rId18"/>
    <p:sldId id="375" r:id="rId19"/>
    <p:sldId id="379" r:id="rId20"/>
    <p:sldId id="380" r:id="rId21"/>
    <p:sldId id="381" r:id="rId22"/>
    <p:sldId id="382" r:id="rId23"/>
    <p:sldId id="383" r:id="rId24"/>
    <p:sldId id="384" r:id="rId25"/>
    <p:sldId id="385" r:id="rId26"/>
    <p:sldId id="386" r:id="rId27"/>
    <p:sldId id="387" r:id="rId28"/>
    <p:sldId id="388" r:id="rId29"/>
    <p:sldId id="389" r:id="rId30"/>
    <p:sldId id="390" r:id="rId31"/>
    <p:sldId id="391" r:id="rId32"/>
    <p:sldId id="334" r:id="rId33"/>
    <p:sldId id="392" r:id="rId34"/>
    <p:sldId id="393" r:id="rId35"/>
    <p:sldId id="394" r:id="rId36"/>
    <p:sldId id="395" r:id="rId37"/>
    <p:sldId id="396" r:id="rId38"/>
    <p:sldId id="397" r:id="rId39"/>
    <p:sldId id="398" r:id="rId40"/>
    <p:sldId id="399" r:id="rId41"/>
    <p:sldId id="400" r:id="rId42"/>
    <p:sldId id="401" r:id="rId43"/>
    <p:sldId id="402" r:id="rId44"/>
    <p:sldId id="403" r:id="rId45"/>
    <p:sldId id="404" r:id="rId46"/>
    <p:sldId id="405" r:id="rId47"/>
    <p:sldId id="408" r:id="rId48"/>
    <p:sldId id="409" r:id="rId49"/>
  </p:sldIdLst>
  <p:sldSz cx="12192000" cy="6858000"/>
  <p:notesSz cx="9144000" cy="6858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ontact Educ-Enjeux" initials="CE" lastIdx="2" clrIdx="0">
    <p:extLst>
      <p:ext uri="{19B8F6BF-5375-455C-9EA6-DF929625EA0E}">
        <p15:presenceInfo xmlns:p15="http://schemas.microsoft.com/office/powerpoint/2012/main" userId="Contact Educ-Enje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54" autoAdjust="0"/>
    <p:restoredTop sz="94660"/>
  </p:normalViewPr>
  <p:slideViewPr>
    <p:cSldViewPr snapToGrid="0">
      <p:cViewPr varScale="1">
        <p:scale>
          <a:sx n="78" d="100"/>
          <a:sy n="78" d="100"/>
        </p:scale>
        <p:origin x="658" y="62"/>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handoutMaster" Target="handoutMasters/handout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D8B9378C-E94A-47C1-977C-C0F96032755E}" type="datetimeFigureOut">
              <a:rPr lang="fr-FR" smtClean="0"/>
              <a:pPr/>
              <a:t>08/10/2025</a:t>
            </a:fld>
            <a:endParaRPr lang="fr-FR"/>
          </a:p>
        </p:txBody>
      </p:sp>
      <p:sp>
        <p:nvSpPr>
          <p:cNvPr id="4" name="Espace réservé du pied de page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1945A726-6777-4E0E-A146-A3E0071746F7}" type="slidenum">
              <a:rPr lang="fr-FR" smtClean="0"/>
              <a:pPr/>
              <a:t>‹N°›</a:t>
            </a:fld>
            <a:endParaRPr lang="fr-FR"/>
          </a:p>
        </p:txBody>
      </p:sp>
    </p:spTree>
    <p:extLst>
      <p:ext uri="{BB962C8B-B14F-4D97-AF65-F5344CB8AC3E}">
        <p14:creationId xmlns:p14="http://schemas.microsoft.com/office/powerpoint/2010/main" val="37697605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D9EF9A82-4F85-4BD4-8357-C27D7A11F8C0}" type="datetimeFigureOut">
              <a:rPr lang="fr-FR" smtClean="0"/>
              <a:pPr/>
              <a:t>08/10/2025</a:t>
            </a:fld>
            <a:endParaRPr lang="fr-FR"/>
          </a:p>
        </p:txBody>
      </p:sp>
      <p:sp>
        <p:nvSpPr>
          <p:cNvPr id="4" name="Espace réservé de l'image des diapositives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8478BDC5-95B4-405F-BE16-BBCE9C78AD4F}" type="slidenum">
              <a:rPr lang="fr-FR" smtClean="0"/>
              <a:pPr/>
              <a:t>‹N°›</a:t>
            </a:fld>
            <a:endParaRPr lang="fr-FR"/>
          </a:p>
        </p:txBody>
      </p:sp>
    </p:spTree>
    <p:extLst>
      <p:ext uri="{BB962C8B-B14F-4D97-AF65-F5344CB8AC3E}">
        <p14:creationId xmlns:p14="http://schemas.microsoft.com/office/powerpoint/2010/main" val="2095308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78BDC5-95B4-405F-BE16-BBCE9C78AD4F}" type="slidenum">
              <a:rPr lang="fr-FR" smtClean="0"/>
              <a:pPr/>
              <a:t>1</a:t>
            </a:fld>
            <a:endParaRPr lang="fr-FR"/>
          </a:p>
        </p:txBody>
      </p:sp>
    </p:spTree>
    <p:extLst>
      <p:ext uri="{BB962C8B-B14F-4D97-AF65-F5344CB8AC3E}">
        <p14:creationId xmlns:p14="http://schemas.microsoft.com/office/powerpoint/2010/main" val="2179957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8478BDC5-95B4-405F-BE16-BBCE9C78AD4F}" type="slidenum">
              <a:rPr lang="fr-FR" smtClean="0"/>
              <a:pPr/>
              <a:t>2</a:t>
            </a:fld>
            <a:endParaRPr lang="fr-FR"/>
          </a:p>
        </p:txBody>
      </p:sp>
    </p:spTree>
    <p:extLst>
      <p:ext uri="{BB962C8B-B14F-4D97-AF65-F5344CB8AC3E}">
        <p14:creationId xmlns:p14="http://schemas.microsoft.com/office/powerpoint/2010/main" val="3003079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9582A2-38BE-6F01-9F03-796683E3216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5AA09F2-20D9-C861-66FE-924EC21DF50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2A80AD8-D391-E9DB-46CD-E1F07BA0D41B}"/>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945D8FDF-BA06-69F4-BAF7-1E9AA0E4DBEB}"/>
              </a:ext>
            </a:extLst>
          </p:cNvPr>
          <p:cNvSpPr>
            <a:spLocks noGrp="1"/>
          </p:cNvSpPr>
          <p:nvPr>
            <p:ph type="sldNum" sz="quarter" idx="5"/>
          </p:nvPr>
        </p:nvSpPr>
        <p:spPr/>
        <p:txBody>
          <a:bodyPr/>
          <a:lstStyle/>
          <a:p>
            <a:fld id="{8478BDC5-95B4-405F-BE16-BBCE9C78AD4F}" type="slidenum">
              <a:rPr lang="fr-FR" smtClean="0"/>
              <a:pPr/>
              <a:t>3</a:t>
            </a:fld>
            <a:endParaRPr lang="fr-FR"/>
          </a:p>
        </p:txBody>
      </p:sp>
    </p:spTree>
    <p:extLst>
      <p:ext uri="{BB962C8B-B14F-4D97-AF65-F5344CB8AC3E}">
        <p14:creationId xmlns:p14="http://schemas.microsoft.com/office/powerpoint/2010/main" val="8849631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8478BDC5-95B4-405F-BE16-BBCE9C78AD4F}" type="slidenum">
              <a:rPr lang="fr-FR" smtClean="0"/>
              <a:pPr/>
              <a:t>12</a:t>
            </a:fld>
            <a:endParaRPr lang="fr-FR"/>
          </a:p>
        </p:txBody>
      </p:sp>
    </p:spTree>
    <p:extLst>
      <p:ext uri="{BB962C8B-B14F-4D97-AF65-F5344CB8AC3E}">
        <p14:creationId xmlns:p14="http://schemas.microsoft.com/office/powerpoint/2010/main" val="1226736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78BDC5-95B4-405F-BE16-BBCE9C78AD4F}" type="slidenum">
              <a:rPr lang="fr-FR" smtClean="0"/>
              <a:t>16</a:t>
            </a:fld>
            <a:endParaRPr lang="fr-FR"/>
          </a:p>
        </p:txBody>
      </p:sp>
    </p:spTree>
    <p:extLst>
      <p:ext uri="{BB962C8B-B14F-4D97-AF65-F5344CB8AC3E}">
        <p14:creationId xmlns:p14="http://schemas.microsoft.com/office/powerpoint/2010/main" val="33164554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78BDC5-95B4-405F-BE16-BBCE9C78AD4F}" type="slidenum">
              <a:rPr lang="fr-FR" smtClean="0"/>
              <a:t>28</a:t>
            </a:fld>
            <a:endParaRPr lang="fr-FR"/>
          </a:p>
        </p:txBody>
      </p:sp>
    </p:spTree>
    <p:extLst>
      <p:ext uri="{BB962C8B-B14F-4D97-AF65-F5344CB8AC3E}">
        <p14:creationId xmlns:p14="http://schemas.microsoft.com/office/powerpoint/2010/main" val="22127515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a:p>
        </p:txBody>
      </p:sp>
    </p:spTree>
    <p:extLst>
      <p:ext uri="{BB962C8B-B14F-4D97-AF65-F5344CB8AC3E}">
        <p14:creationId xmlns:p14="http://schemas.microsoft.com/office/powerpoint/2010/main" val="339968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fr-FR"/>
              <a:t>Modifiez le style du titre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B546A97-D655-4B9C-BE72-B6BF380ED3CD}" type="datetime1">
              <a:rPr lang="fr-FR" smtClean="0"/>
              <a:pPr/>
              <a:t>08/10/2025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2925522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66F7679D-64C1-4C35-81EC-75D3A6DA2286}" type="datetime1">
              <a:rPr lang="fr-FR" smtClean="0"/>
              <a:pPr/>
              <a:t>08/10/2025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55903705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fr-FR"/>
              <a:t>Modifiez le style du titre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66F7679D-64C1-4C35-81EC-75D3A6DA2286}" type="datetime1">
              <a:rPr lang="fr-FR" smtClean="0"/>
              <a:pPr/>
              <a:t>08/10/2025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2943091687"/>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fr-FR"/>
              <a:t>Modifiez le style du titre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66F7679D-64C1-4C35-81EC-75D3A6DA2286}" type="datetime1">
              <a:rPr lang="fr-FR" smtClean="0"/>
              <a:pPr/>
              <a:t>08/10/2025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B7C49F0-203E-4014-8E82-4BE00B58170C}" type="slidenum">
              <a:rPr lang="fr-FR" smtClean="0"/>
              <a:pPr/>
              <a:t>‹N°›</a:t>
            </a:fld>
            <a:endParaRPr lang="fr-F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7674408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fr-FR"/>
              <a:t>Modifiez le style du titre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66F7679D-64C1-4C35-81EC-75D3A6DA2286}" type="datetime1">
              <a:rPr lang="fr-FR" smtClean="0"/>
              <a:pPr/>
              <a:t>08/10/2025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99311813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fr-FR"/>
              <a:t>Modifiez le style du titre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3" name="Date Placeholder 2"/>
          <p:cNvSpPr>
            <a:spLocks noGrp="1"/>
          </p:cNvSpPr>
          <p:nvPr>
            <p:ph type="dt" sz="half" idx="10"/>
          </p:nvPr>
        </p:nvSpPr>
        <p:spPr/>
        <p:txBody>
          <a:bodyPr/>
          <a:lstStyle/>
          <a:p>
            <a:fld id="{66F7679D-64C1-4C35-81EC-75D3A6DA2286}" type="datetime1">
              <a:rPr lang="fr-FR" smtClean="0"/>
              <a:pPr/>
              <a:t>08/10/2025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2313496637"/>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fr-FR"/>
              <a:t>Modifiez le style du titre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3" name="Date Placeholder 2"/>
          <p:cNvSpPr>
            <a:spLocks noGrp="1"/>
          </p:cNvSpPr>
          <p:nvPr>
            <p:ph type="dt" sz="half" idx="10"/>
          </p:nvPr>
        </p:nvSpPr>
        <p:spPr/>
        <p:txBody>
          <a:bodyPr/>
          <a:lstStyle/>
          <a:p>
            <a:fld id="{66F7679D-64C1-4C35-81EC-75D3A6DA2286}" type="datetime1">
              <a:rPr lang="fr-FR" smtClean="0"/>
              <a:pPr/>
              <a:t>08/10/2025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3765519576"/>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0C2A1C9-359B-4483-A7EE-06BE7910B3C4}" type="datetime1">
              <a:rPr lang="fr-FR" smtClean="0"/>
              <a:pPr/>
              <a:t>08/10/2025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4455705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fr-FR"/>
              <a:t>Modifiez le style du titre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8DCBFF9-960C-40EA-9C46-14A923AF90A7}" type="datetime1">
              <a:rPr lang="fr-FR" smtClean="0"/>
              <a:pPr/>
              <a:t>08/10/2025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2579250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36ECCCF-0BCB-495A-88FB-55918846464E}" type="datetime1">
              <a:rPr lang="fr-FR" smtClean="0"/>
              <a:pPr/>
              <a:t>08/10/2025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1823005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fr-FR"/>
              <a:t>Modifiez le style du titre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9F29CD96-A232-4F25-9FDC-1A87B8A99F12}" type="datetime1">
              <a:rPr lang="fr-FR" smtClean="0"/>
              <a:pPr/>
              <a:t>08/10/2025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1702033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fr-FR"/>
              <a:t>Modifiez le style du titre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B17D617-08D2-4A19-A044-DCF967F78345}" type="datetime1">
              <a:rPr lang="fr-FR" smtClean="0"/>
              <a:pPr/>
              <a:t>08/10/2025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3011028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fr-FR"/>
              <a:t>Modifiez le style du titre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2" name="Content Placeholder 3"/>
          <p:cNvSpPr>
            <a:spLocks noGrp="1"/>
          </p:cNvSpPr>
          <p:nvPr>
            <p:ph sz="quarter" idx="13"/>
          </p:nvPr>
        </p:nvSpPr>
        <p:spPr>
          <a:xfrm>
            <a:off x="913774" y="3051012"/>
            <a:ext cx="5106027" cy="2740187"/>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3" name="Content Placeholder 5"/>
          <p:cNvSpPr>
            <a:spLocks noGrp="1"/>
          </p:cNvSpPr>
          <p:nvPr>
            <p:ph sz="quarter" idx="14"/>
          </p:nvPr>
        </p:nvSpPr>
        <p:spPr>
          <a:xfrm>
            <a:off x="6172200" y="3051012"/>
            <a:ext cx="5105401" cy="2740187"/>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7DC8700-F2DB-4CE6-87B1-6B8FFB5C3E10}" type="datetime1">
              <a:rPr lang="fr-FR" smtClean="0"/>
              <a:pPr/>
              <a:t>08/10/2025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2848889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D7295F7-AE07-4700-975C-69D3B696B3D7}" type="datetime1">
              <a:rPr lang="fr-FR" smtClean="0"/>
              <a:pPr/>
              <a:t>08/10/2025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2259469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E51AAC33-5155-4917-A98F-87B335358342}" type="datetime1">
              <a:rPr lang="fr-FR" smtClean="0"/>
              <a:pPr/>
              <a:t>08/10/2025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2490176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fr-FR"/>
              <a:t>Modifiez le style du titre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700C1A5-551B-49A8-8317-C49FBF8D9644}" type="datetime1">
              <a:rPr lang="fr-FR" smtClean="0"/>
              <a:pPr/>
              <a:t>08/10/2025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4037294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46FDB490-CCFC-45A9-818B-56D212ED0125}" type="datetime1">
              <a:rPr lang="fr-FR" smtClean="0"/>
              <a:pPr/>
              <a:t>08/10/2025</a:t>
            </a:fld>
            <a:endParaRPr lang="fr-F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861426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66F7679D-64C1-4C35-81EC-75D3A6DA2286}" type="datetime1">
              <a:rPr lang="fr-FR" smtClean="0"/>
              <a:pPr/>
              <a:t>08/10/2025</a:t>
            </a:fld>
            <a:endParaRPr lang="fr-F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fr-F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DB7C49F0-203E-4014-8E82-4BE00B58170C}" type="slidenum">
              <a:rPr lang="fr-FR" smtClean="0"/>
              <a:pPr/>
              <a:t>‹N°›</a:t>
            </a:fld>
            <a:endParaRPr lang="fr-FR"/>
          </a:p>
        </p:txBody>
      </p:sp>
    </p:spTree>
    <p:extLst>
      <p:ext uri="{BB962C8B-B14F-4D97-AF65-F5344CB8AC3E}">
        <p14:creationId xmlns:p14="http://schemas.microsoft.com/office/powerpoint/2010/main" val="286734574"/>
      </p:ext>
    </p:extLst>
  </p:cSld>
  <p:clrMap bg1="lt1" tx1="dk1" bg2="lt2" tx2="dk2" accent1="accent1" accent2="accent2" accent3="accent3" accent4="accent4" accent5="accent5" accent6="accent6" hlink="hlink" folHlink="folHlink"/>
  <p:sldLayoutIdLst>
    <p:sldLayoutId id="2147484185" r:id="rId1"/>
    <p:sldLayoutId id="2147484186" r:id="rId2"/>
    <p:sldLayoutId id="2147484187" r:id="rId3"/>
    <p:sldLayoutId id="2147484188" r:id="rId4"/>
    <p:sldLayoutId id="2147484189" r:id="rId5"/>
    <p:sldLayoutId id="2147484190" r:id="rId6"/>
    <p:sldLayoutId id="2147484191" r:id="rId7"/>
    <p:sldLayoutId id="2147484192" r:id="rId8"/>
    <p:sldLayoutId id="2147484193" r:id="rId9"/>
    <p:sldLayoutId id="2147484194" r:id="rId10"/>
    <p:sldLayoutId id="2147484195" r:id="rId11"/>
    <p:sldLayoutId id="2147484196" r:id="rId12"/>
    <p:sldLayoutId id="2147484197" r:id="rId13"/>
    <p:sldLayoutId id="2147484198" r:id="rId14"/>
    <p:sldLayoutId id="2147484199" r:id="rId15"/>
    <p:sldLayoutId id="2147484200" r:id="rId16"/>
    <p:sldLayoutId id="2147484201" r:id="rId17"/>
  </p:sldLayoutIdLst>
  <p:hf hdr="0" ftr="0" dt="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a:xfrm>
            <a:off x="11247588" y="6249326"/>
            <a:ext cx="771089" cy="365125"/>
          </a:xfrm>
        </p:spPr>
        <p:txBody>
          <a:bodyPr/>
          <a:lstStyle/>
          <a:p>
            <a:fld id="{DB7C49F0-203E-4014-8E82-4BE00B58170C}" type="slidenum">
              <a:rPr lang="fr-FR" smtClean="0"/>
              <a:pPr/>
              <a:t>1</a:t>
            </a:fld>
            <a:endParaRPr lang="fr-FR" dirty="0"/>
          </a:p>
        </p:txBody>
      </p:sp>
      <p:sp>
        <p:nvSpPr>
          <p:cNvPr id="2" name="ZoneTexte 1">
            <a:extLst>
              <a:ext uri="{FF2B5EF4-FFF2-40B4-BE49-F238E27FC236}">
                <a16:creationId xmlns:a16="http://schemas.microsoft.com/office/drawing/2014/main" id="{B3615BC9-5C4B-457E-A9FD-4755C657D875}"/>
              </a:ext>
            </a:extLst>
          </p:cNvPr>
          <p:cNvSpPr txBox="1"/>
          <p:nvPr/>
        </p:nvSpPr>
        <p:spPr>
          <a:xfrm>
            <a:off x="770060" y="3829840"/>
            <a:ext cx="10863072" cy="2123658"/>
          </a:xfrm>
          <a:prstGeom prst="rect">
            <a:avLst/>
          </a:prstGeom>
          <a:noFill/>
        </p:spPr>
        <p:txBody>
          <a:bodyPr wrap="square" rtlCol="0">
            <a:spAutoFit/>
          </a:bodyPr>
          <a:lstStyle/>
          <a:p>
            <a:r>
              <a:rPr lang="fr-FR" sz="4200" b="1" dirty="0">
                <a:solidFill>
                  <a:schemeClr val="tx2">
                    <a:lumMod val="75000"/>
                  </a:schemeClr>
                </a:solidFill>
              </a:rPr>
              <a:t>PLD : Vers un traitement Institutionnel des transgressions.</a:t>
            </a:r>
          </a:p>
          <a:p>
            <a:pPr algn="r"/>
            <a:endParaRPr lang="fr-FR" sz="2400" dirty="0"/>
          </a:p>
          <a:p>
            <a:pPr algn="r"/>
            <a:r>
              <a:rPr lang="fr-FR" sz="2400" dirty="0"/>
              <a:t>Hervé REISS, Educ-Enjeux</a:t>
            </a:r>
          </a:p>
        </p:txBody>
      </p:sp>
      <p:pic>
        <p:nvPicPr>
          <p:cNvPr id="6" name="Image 5">
            <a:extLst>
              <a:ext uri="{FF2B5EF4-FFF2-40B4-BE49-F238E27FC236}">
                <a16:creationId xmlns:a16="http://schemas.microsoft.com/office/drawing/2014/main" id="{2D513876-3516-4FB5-8B1B-81B3209F49E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5042" t="10864" r="76110" b="6942"/>
          <a:stretch/>
        </p:blipFill>
        <p:spPr>
          <a:xfrm>
            <a:off x="104248" y="0"/>
            <a:ext cx="3591612" cy="3534014"/>
          </a:xfrm>
          <a:prstGeom prst="rect">
            <a:avLst/>
          </a:prstGeom>
          <a:ln>
            <a:noFill/>
          </a:ln>
          <a:effectLst>
            <a:outerShdw blurRad="292100" dist="139700" dir="2700000" algn="tl" rotWithShape="0">
              <a:srgbClr val="333333">
                <a:alpha val="65000"/>
              </a:srgbClr>
            </a:outerShdw>
          </a:effectLst>
        </p:spPr>
      </p:pic>
      <p:pic>
        <p:nvPicPr>
          <p:cNvPr id="11" name="Image 10">
            <a:extLst>
              <a:ext uri="{FF2B5EF4-FFF2-40B4-BE49-F238E27FC236}">
                <a16:creationId xmlns:a16="http://schemas.microsoft.com/office/drawing/2014/main" id="{2F22E093-D38F-4960-A0B9-CEDA4CD96CA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6821"/>
          <a:stretch/>
        </p:blipFill>
        <p:spPr>
          <a:xfrm>
            <a:off x="3695860" y="1"/>
            <a:ext cx="8391892" cy="3534014"/>
          </a:xfrm>
          <a:prstGeom prst="rect">
            <a:avLst/>
          </a:prstGeom>
          <a:ln>
            <a:noFill/>
          </a:ln>
          <a:effectLst>
            <a:outerShdw blurRad="190500" algn="tl" rotWithShape="0">
              <a:srgbClr val="000000">
                <a:alpha val="70000"/>
              </a:srgbClr>
            </a:outerShdw>
          </a:effectLst>
        </p:spPr>
      </p:pic>
      <p:pic>
        <p:nvPicPr>
          <p:cNvPr id="10" name="Image 9">
            <a:extLst>
              <a:ext uri="{FF2B5EF4-FFF2-40B4-BE49-F238E27FC236}">
                <a16:creationId xmlns:a16="http://schemas.microsoft.com/office/drawing/2014/main" id="{E903D121-5A33-49A5-BFC3-9EE805886B1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5689" t="46570" r="57213" b="23080"/>
          <a:stretch/>
        </p:blipFill>
        <p:spPr>
          <a:xfrm>
            <a:off x="7774049" y="0"/>
            <a:ext cx="3818945" cy="1008668"/>
          </a:xfrm>
          <a:prstGeom prst="rect">
            <a:avLst/>
          </a:prstGeom>
          <a:ln>
            <a:noFill/>
          </a:ln>
          <a:effectLst>
            <a:softEdge rad="112500"/>
          </a:effectLst>
        </p:spPr>
      </p:pic>
    </p:spTree>
    <p:extLst>
      <p:ext uri="{BB962C8B-B14F-4D97-AF65-F5344CB8AC3E}">
        <p14:creationId xmlns:p14="http://schemas.microsoft.com/office/powerpoint/2010/main" val="2507341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10</a:t>
            </a:fld>
            <a:endParaRPr lang="fr-FR"/>
          </a:p>
        </p:txBody>
      </p:sp>
      <p:sp>
        <p:nvSpPr>
          <p:cNvPr id="2" name="ZoneTexte 1">
            <a:extLst>
              <a:ext uri="{FF2B5EF4-FFF2-40B4-BE49-F238E27FC236}">
                <a16:creationId xmlns:a16="http://schemas.microsoft.com/office/drawing/2014/main" id="{25ED1A6C-1594-48F0-B9B2-AFC27385B76B}"/>
              </a:ext>
            </a:extLst>
          </p:cNvPr>
          <p:cNvSpPr txBox="1"/>
          <p:nvPr/>
        </p:nvSpPr>
        <p:spPr>
          <a:xfrm>
            <a:off x="298174" y="677644"/>
            <a:ext cx="11767930" cy="6186309"/>
          </a:xfrm>
          <a:prstGeom prst="rect">
            <a:avLst/>
          </a:prstGeom>
          <a:noFill/>
        </p:spPr>
        <p:txBody>
          <a:bodyPr wrap="square" rtlCol="0">
            <a:spAutoFit/>
          </a:bodyPr>
          <a:lstStyle/>
          <a:p>
            <a:pPr algn="just"/>
            <a:r>
              <a:rPr lang="fr-FR" sz="3600" i="1" dirty="0"/>
              <a:t>Dans toute situation de transgression, une première réponse immédiate sous la forme d’une </a:t>
            </a:r>
            <a:r>
              <a:rPr lang="fr-FR" sz="3600" b="1" i="1" dirty="0"/>
              <a:t>ponctuation</a:t>
            </a:r>
            <a:r>
              <a:rPr lang="fr-FR" sz="3600" i="1" dirty="0"/>
              <a:t> sera mise en application par tout adulte intervenant. Par une ponctuation, il est entendu une réponse particulièrement mesurée, ne prenant pas en compte le degré de gravité de l’acte transgressif. </a:t>
            </a:r>
            <a:endParaRPr lang="fr-FR" sz="3600" dirty="0"/>
          </a:p>
          <a:p>
            <a:pPr algn="just"/>
            <a:r>
              <a:rPr lang="fr-FR" sz="3600" i="1" dirty="0"/>
              <a:t>Il s’agira de marquer l’interdit par un rappel de la règle et de protéger l’enfant et les autres (isoler temporaire l’enfant, le contenir dans ses débordements, l’apaiser en le prenant par la main, réduire temporairement ses espaces de déplacements, réparer, faire ranger, permettre de formaliser des excuses, nettoyer les dégâts, le crachat…). </a:t>
            </a:r>
            <a:endParaRPr lang="fr-FR" sz="3600" dirty="0">
              <a:effectLst/>
            </a:endParaRPr>
          </a:p>
        </p:txBody>
      </p:sp>
      <p:sp>
        <p:nvSpPr>
          <p:cNvPr id="5" name="ZoneTexte 4">
            <a:extLst>
              <a:ext uri="{FF2B5EF4-FFF2-40B4-BE49-F238E27FC236}">
                <a16:creationId xmlns:a16="http://schemas.microsoft.com/office/drawing/2014/main" id="{2D273AF4-0320-4398-B851-A199D5582664}"/>
              </a:ext>
            </a:extLst>
          </p:cNvPr>
          <p:cNvSpPr txBox="1"/>
          <p:nvPr/>
        </p:nvSpPr>
        <p:spPr>
          <a:xfrm>
            <a:off x="10255170" y="231494"/>
            <a:ext cx="1713053" cy="369332"/>
          </a:xfrm>
          <a:prstGeom prst="rect">
            <a:avLst/>
          </a:prstGeom>
          <a:noFill/>
        </p:spPr>
        <p:txBody>
          <a:bodyPr wrap="square" rtlCol="0">
            <a:spAutoFit/>
          </a:bodyPr>
          <a:lstStyle/>
          <a:p>
            <a:r>
              <a:rPr lang="fr-FR" dirty="0"/>
              <a:t>Cf Page 1</a:t>
            </a:r>
          </a:p>
        </p:txBody>
      </p:sp>
    </p:spTree>
    <p:extLst>
      <p:ext uri="{BB962C8B-B14F-4D97-AF65-F5344CB8AC3E}">
        <p14:creationId xmlns:p14="http://schemas.microsoft.com/office/powerpoint/2010/main" val="50872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11</a:t>
            </a:fld>
            <a:endParaRPr lang="fr-FR"/>
          </a:p>
        </p:txBody>
      </p:sp>
      <p:sp>
        <p:nvSpPr>
          <p:cNvPr id="2" name="ZoneTexte 1">
            <a:extLst>
              <a:ext uri="{FF2B5EF4-FFF2-40B4-BE49-F238E27FC236}">
                <a16:creationId xmlns:a16="http://schemas.microsoft.com/office/drawing/2014/main" id="{25ED1A6C-1594-48F0-B9B2-AFC27385B76B}"/>
              </a:ext>
            </a:extLst>
          </p:cNvPr>
          <p:cNvSpPr txBox="1"/>
          <p:nvPr/>
        </p:nvSpPr>
        <p:spPr>
          <a:xfrm>
            <a:off x="261730" y="468922"/>
            <a:ext cx="11668539" cy="6247864"/>
          </a:xfrm>
          <a:prstGeom prst="rect">
            <a:avLst/>
          </a:prstGeom>
          <a:noFill/>
        </p:spPr>
        <p:txBody>
          <a:bodyPr wrap="square" rtlCol="0">
            <a:spAutoFit/>
          </a:bodyPr>
          <a:lstStyle/>
          <a:p>
            <a:pPr algn="just"/>
            <a:r>
              <a:rPr lang="fr-FR" sz="4000" b="1" dirty="0"/>
              <a:t>Plus tu vas « déconner », plus on va s’occuper de toi ! </a:t>
            </a:r>
          </a:p>
          <a:p>
            <a:pPr algn="just"/>
            <a:endParaRPr lang="fr-FR" sz="4000" dirty="0">
              <a:effectLst/>
            </a:endParaRPr>
          </a:p>
          <a:p>
            <a:pPr algn="just"/>
            <a:r>
              <a:rPr lang="fr-FR" sz="4000" dirty="0"/>
              <a:t>Prime à la relation et donc prime au </a:t>
            </a:r>
            <a:r>
              <a:rPr lang="fr-FR" sz="4000" b="1" u="sng" dirty="0"/>
              <a:t>Rdv Ritualisé    </a:t>
            </a:r>
            <a:r>
              <a:rPr lang="fr-FR" sz="4000" b="1" dirty="0"/>
              <a:t> </a:t>
            </a:r>
            <a:r>
              <a:rPr lang="fr-FR" sz="4000" dirty="0"/>
              <a:t>(en plus des rdv habituels et non à la place)</a:t>
            </a:r>
          </a:p>
          <a:p>
            <a:pPr marL="571500" indent="-571500" algn="just">
              <a:buFontTx/>
              <a:buChar char="-"/>
            </a:pPr>
            <a:r>
              <a:rPr lang="fr-FR" sz="4000" dirty="0">
                <a:effectLst/>
              </a:rPr>
              <a:t>Rdv obligatoire</a:t>
            </a:r>
          </a:p>
          <a:p>
            <a:pPr marL="571500" indent="-571500" algn="just">
              <a:buFontTx/>
              <a:buChar char="-"/>
            </a:pPr>
            <a:r>
              <a:rPr lang="fr-FR" sz="4000" dirty="0"/>
              <a:t>Possibilité de choisir parmi plusieurs adultes</a:t>
            </a:r>
          </a:p>
          <a:p>
            <a:pPr marL="571500" indent="-571500" algn="just">
              <a:buFontTx/>
              <a:buChar char="-"/>
            </a:pPr>
            <a:r>
              <a:rPr lang="fr-FR" sz="4000" dirty="0">
                <a:effectLst/>
              </a:rPr>
              <a:t>Possibilité de choisir un créneau</a:t>
            </a:r>
          </a:p>
          <a:p>
            <a:pPr marL="571500" indent="-571500" algn="just">
              <a:buFontTx/>
              <a:buChar char="-"/>
            </a:pPr>
            <a:r>
              <a:rPr lang="fr-FR" sz="4000" dirty="0"/>
              <a:t>Injonction à penser (ensemble)</a:t>
            </a:r>
          </a:p>
          <a:p>
            <a:pPr marL="571500" indent="-571500" algn="just">
              <a:buFontTx/>
              <a:buChar char="-"/>
            </a:pPr>
            <a:r>
              <a:rPr lang="fr-FR" sz="4000" dirty="0">
                <a:effectLst/>
              </a:rPr>
              <a:t>Outil corbeille</a:t>
            </a:r>
          </a:p>
          <a:p>
            <a:pPr marL="571500" indent="-571500" algn="just">
              <a:buFontTx/>
              <a:buChar char="-"/>
            </a:pPr>
            <a:r>
              <a:rPr lang="fr-FR" sz="4000" dirty="0"/>
              <a:t>Outil cartographie</a:t>
            </a:r>
            <a:endParaRPr lang="fr-FR" sz="4000" dirty="0">
              <a:effectLst/>
            </a:endParaRPr>
          </a:p>
        </p:txBody>
      </p:sp>
      <p:sp>
        <p:nvSpPr>
          <p:cNvPr id="6" name="ZoneTexte 5">
            <a:extLst>
              <a:ext uri="{FF2B5EF4-FFF2-40B4-BE49-F238E27FC236}">
                <a16:creationId xmlns:a16="http://schemas.microsoft.com/office/drawing/2014/main" id="{83C0888A-67CF-47E1-BEF3-F4E2BF135826}"/>
              </a:ext>
            </a:extLst>
          </p:cNvPr>
          <p:cNvSpPr txBox="1"/>
          <p:nvPr/>
        </p:nvSpPr>
        <p:spPr>
          <a:xfrm>
            <a:off x="10255170" y="231494"/>
            <a:ext cx="1713053" cy="369332"/>
          </a:xfrm>
          <a:prstGeom prst="rect">
            <a:avLst/>
          </a:prstGeom>
          <a:noFill/>
        </p:spPr>
        <p:txBody>
          <a:bodyPr wrap="square" rtlCol="0">
            <a:spAutoFit/>
          </a:bodyPr>
          <a:lstStyle/>
          <a:p>
            <a:r>
              <a:rPr lang="fr-FR" dirty="0"/>
              <a:t>Cf Page 2</a:t>
            </a:r>
          </a:p>
        </p:txBody>
      </p:sp>
    </p:spTree>
    <p:extLst>
      <p:ext uri="{BB962C8B-B14F-4D97-AF65-F5344CB8AC3E}">
        <p14:creationId xmlns:p14="http://schemas.microsoft.com/office/powerpoint/2010/main" val="599124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fade">
                                      <p:cBhvr>
                                        <p:cTn id="42"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12</a:t>
            </a:fld>
            <a:endParaRPr lang="fr-FR"/>
          </a:p>
        </p:txBody>
      </p:sp>
      <p:sp>
        <p:nvSpPr>
          <p:cNvPr id="5" name="ZoneTexte 4">
            <a:extLst>
              <a:ext uri="{FF2B5EF4-FFF2-40B4-BE49-F238E27FC236}">
                <a16:creationId xmlns:a16="http://schemas.microsoft.com/office/drawing/2014/main" id="{2D273AF4-0320-4398-B851-A199D5582664}"/>
              </a:ext>
            </a:extLst>
          </p:cNvPr>
          <p:cNvSpPr txBox="1"/>
          <p:nvPr/>
        </p:nvSpPr>
        <p:spPr>
          <a:xfrm>
            <a:off x="10255170" y="231494"/>
            <a:ext cx="1713053" cy="369332"/>
          </a:xfrm>
          <a:prstGeom prst="rect">
            <a:avLst/>
          </a:prstGeom>
          <a:noFill/>
        </p:spPr>
        <p:txBody>
          <a:bodyPr wrap="square" rtlCol="0">
            <a:spAutoFit/>
          </a:bodyPr>
          <a:lstStyle/>
          <a:p>
            <a:r>
              <a:rPr lang="fr-FR" dirty="0"/>
              <a:t>Cf Page 2</a:t>
            </a:r>
          </a:p>
        </p:txBody>
      </p:sp>
      <p:pic>
        <p:nvPicPr>
          <p:cNvPr id="3" name="Image 2">
            <a:extLst>
              <a:ext uri="{FF2B5EF4-FFF2-40B4-BE49-F238E27FC236}">
                <a16:creationId xmlns:a16="http://schemas.microsoft.com/office/drawing/2014/main" id="{9FBB9130-9B5C-4C63-ABF8-05FC5A083839}"/>
              </a:ext>
            </a:extLst>
          </p:cNvPr>
          <p:cNvPicPr>
            <a:picLocks noChangeAspect="1"/>
          </p:cNvPicPr>
          <p:nvPr/>
        </p:nvPicPr>
        <p:blipFill>
          <a:blip r:embed="rId3"/>
          <a:stretch>
            <a:fillRect/>
          </a:stretch>
        </p:blipFill>
        <p:spPr>
          <a:xfrm>
            <a:off x="1023730" y="106702"/>
            <a:ext cx="9231440" cy="6751298"/>
          </a:xfrm>
          <a:prstGeom prst="rect">
            <a:avLst/>
          </a:prstGeom>
        </p:spPr>
      </p:pic>
    </p:spTree>
    <p:extLst>
      <p:ext uri="{BB962C8B-B14F-4D97-AF65-F5344CB8AC3E}">
        <p14:creationId xmlns:p14="http://schemas.microsoft.com/office/powerpoint/2010/main" val="3964426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13</a:t>
            </a:fld>
            <a:endParaRPr lang="fr-FR"/>
          </a:p>
        </p:txBody>
      </p:sp>
      <p:pic>
        <p:nvPicPr>
          <p:cNvPr id="5" name="Image 4">
            <a:extLst>
              <a:ext uri="{FF2B5EF4-FFF2-40B4-BE49-F238E27FC236}">
                <a16:creationId xmlns:a16="http://schemas.microsoft.com/office/drawing/2014/main" id="{CED3959E-9512-44A0-ACAD-6BD4268F1528}"/>
              </a:ext>
            </a:extLst>
          </p:cNvPr>
          <p:cNvPicPr>
            <a:picLocks noChangeAspect="1"/>
          </p:cNvPicPr>
          <p:nvPr/>
        </p:nvPicPr>
        <p:blipFill>
          <a:blip r:embed="rId2"/>
          <a:stretch>
            <a:fillRect/>
          </a:stretch>
        </p:blipFill>
        <p:spPr>
          <a:xfrm>
            <a:off x="2037522" y="0"/>
            <a:ext cx="7404652" cy="6858000"/>
          </a:xfrm>
          <a:prstGeom prst="rect">
            <a:avLst/>
          </a:prstGeom>
        </p:spPr>
      </p:pic>
      <p:sp>
        <p:nvSpPr>
          <p:cNvPr id="6" name="ZoneTexte 5">
            <a:extLst>
              <a:ext uri="{FF2B5EF4-FFF2-40B4-BE49-F238E27FC236}">
                <a16:creationId xmlns:a16="http://schemas.microsoft.com/office/drawing/2014/main" id="{64C2C32C-B3F6-4294-800F-3EEC977593B0}"/>
              </a:ext>
            </a:extLst>
          </p:cNvPr>
          <p:cNvSpPr txBox="1"/>
          <p:nvPr/>
        </p:nvSpPr>
        <p:spPr>
          <a:xfrm>
            <a:off x="10255170" y="231494"/>
            <a:ext cx="1713053" cy="369332"/>
          </a:xfrm>
          <a:prstGeom prst="rect">
            <a:avLst/>
          </a:prstGeom>
          <a:noFill/>
        </p:spPr>
        <p:txBody>
          <a:bodyPr wrap="square" rtlCol="0">
            <a:spAutoFit/>
          </a:bodyPr>
          <a:lstStyle/>
          <a:p>
            <a:r>
              <a:rPr lang="fr-FR" dirty="0"/>
              <a:t>Cf Page 4</a:t>
            </a:r>
          </a:p>
        </p:txBody>
      </p:sp>
    </p:spTree>
    <p:extLst>
      <p:ext uri="{BB962C8B-B14F-4D97-AF65-F5344CB8AC3E}">
        <p14:creationId xmlns:p14="http://schemas.microsoft.com/office/powerpoint/2010/main" val="1883998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14</a:t>
            </a:fld>
            <a:endParaRPr lang="fr-FR"/>
          </a:p>
        </p:txBody>
      </p:sp>
      <p:pic>
        <p:nvPicPr>
          <p:cNvPr id="22" name="Image 21">
            <a:extLst>
              <a:ext uri="{FF2B5EF4-FFF2-40B4-BE49-F238E27FC236}">
                <a16:creationId xmlns:a16="http://schemas.microsoft.com/office/drawing/2014/main" id="{BEBF079F-0BEA-44A7-AD01-A7EC99A20956}"/>
              </a:ext>
            </a:extLst>
          </p:cNvPr>
          <p:cNvPicPr>
            <a:picLocks noChangeAspect="1"/>
          </p:cNvPicPr>
          <p:nvPr/>
        </p:nvPicPr>
        <p:blipFill>
          <a:blip r:embed="rId2"/>
          <a:stretch>
            <a:fillRect/>
          </a:stretch>
        </p:blipFill>
        <p:spPr>
          <a:xfrm>
            <a:off x="1997765" y="0"/>
            <a:ext cx="6927574" cy="6858000"/>
          </a:xfrm>
          <a:prstGeom prst="rect">
            <a:avLst/>
          </a:prstGeom>
        </p:spPr>
      </p:pic>
      <p:sp>
        <p:nvSpPr>
          <p:cNvPr id="23" name="ZoneTexte 22">
            <a:extLst>
              <a:ext uri="{FF2B5EF4-FFF2-40B4-BE49-F238E27FC236}">
                <a16:creationId xmlns:a16="http://schemas.microsoft.com/office/drawing/2014/main" id="{8A0F4A56-D49F-40A9-A53F-9A43BA98D420}"/>
              </a:ext>
            </a:extLst>
          </p:cNvPr>
          <p:cNvSpPr txBox="1"/>
          <p:nvPr/>
        </p:nvSpPr>
        <p:spPr>
          <a:xfrm>
            <a:off x="10255170" y="231494"/>
            <a:ext cx="1713053" cy="369332"/>
          </a:xfrm>
          <a:prstGeom prst="rect">
            <a:avLst/>
          </a:prstGeom>
          <a:noFill/>
        </p:spPr>
        <p:txBody>
          <a:bodyPr wrap="square" rtlCol="0">
            <a:spAutoFit/>
          </a:bodyPr>
          <a:lstStyle/>
          <a:p>
            <a:r>
              <a:rPr lang="fr-FR" dirty="0"/>
              <a:t>Cf Page 5</a:t>
            </a:r>
          </a:p>
        </p:txBody>
      </p:sp>
    </p:spTree>
    <p:extLst>
      <p:ext uri="{BB962C8B-B14F-4D97-AF65-F5344CB8AC3E}">
        <p14:creationId xmlns:p14="http://schemas.microsoft.com/office/powerpoint/2010/main" val="1999578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15</a:t>
            </a:fld>
            <a:endParaRPr lang="fr-FR"/>
          </a:p>
        </p:txBody>
      </p:sp>
      <p:pic>
        <p:nvPicPr>
          <p:cNvPr id="3" name="Image 2">
            <a:extLst>
              <a:ext uri="{FF2B5EF4-FFF2-40B4-BE49-F238E27FC236}">
                <a16:creationId xmlns:a16="http://schemas.microsoft.com/office/drawing/2014/main" id="{5E0F74C0-6570-4DDC-8129-CF651E5FA4DE}"/>
              </a:ext>
            </a:extLst>
          </p:cNvPr>
          <p:cNvPicPr>
            <a:picLocks noChangeAspect="1"/>
          </p:cNvPicPr>
          <p:nvPr/>
        </p:nvPicPr>
        <p:blipFill>
          <a:blip r:embed="rId2"/>
          <a:stretch>
            <a:fillRect/>
          </a:stretch>
        </p:blipFill>
        <p:spPr>
          <a:xfrm>
            <a:off x="2514600" y="0"/>
            <a:ext cx="6683516" cy="6858000"/>
          </a:xfrm>
          <a:prstGeom prst="rect">
            <a:avLst/>
          </a:prstGeom>
        </p:spPr>
      </p:pic>
      <p:sp>
        <p:nvSpPr>
          <p:cNvPr id="5" name="ZoneTexte 4">
            <a:extLst>
              <a:ext uri="{FF2B5EF4-FFF2-40B4-BE49-F238E27FC236}">
                <a16:creationId xmlns:a16="http://schemas.microsoft.com/office/drawing/2014/main" id="{CA4C70F1-B4F0-4B5D-A698-AEC7B8E9A42F}"/>
              </a:ext>
            </a:extLst>
          </p:cNvPr>
          <p:cNvSpPr txBox="1"/>
          <p:nvPr/>
        </p:nvSpPr>
        <p:spPr>
          <a:xfrm>
            <a:off x="10255170" y="231494"/>
            <a:ext cx="1713053" cy="369332"/>
          </a:xfrm>
          <a:prstGeom prst="rect">
            <a:avLst/>
          </a:prstGeom>
          <a:noFill/>
        </p:spPr>
        <p:txBody>
          <a:bodyPr wrap="square" rtlCol="0">
            <a:spAutoFit/>
          </a:bodyPr>
          <a:lstStyle/>
          <a:p>
            <a:r>
              <a:rPr lang="fr-FR" dirty="0"/>
              <a:t>Cf Page 6</a:t>
            </a:r>
          </a:p>
        </p:txBody>
      </p:sp>
    </p:spTree>
    <p:extLst>
      <p:ext uri="{BB962C8B-B14F-4D97-AF65-F5344CB8AC3E}">
        <p14:creationId xmlns:p14="http://schemas.microsoft.com/office/powerpoint/2010/main" val="4408153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852" y="448887"/>
            <a:ext cx="11137281" cy="245380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ZoneTexte 4"/>
          <p:cNvSpPr txBox="1"/>
          <p:nvPr/>
        </p:nvSpPr>
        <p:spPr>
          <a:xfrm>
            <a:off x="592118" y="3989453"/>
            <a:ext cx="11041015" cy="2246769"/>
          </a:xfrm>
          <a:prstGeom prst="rect">
            <a:avLst/>
          </a:prstGeom>
          <a:noFill/>
        </p:spPr>
        <p:txBody>
          <a:bodyPr wrap="square" rtlCol="0">
            <a:spAutoFit/>
          </a:bodyPr>
          <a:lstStyle/>
          <a:p>
            <a:pPr algn="ctr"/>
            <a:r>
              <a:rPr lang="fr-FR" sz="3000" b="1" dirty="0">
                <a:solidFill>
                  <a:schemeClr val="tx2">
                    <a:lumMod val="40000"/>
                    <a:lumOff val="60000"/>
                  </a:schemeClr>
                </a:solidFill>
              </a:rPr>
              <a:t>La cartographie contextuelle de l’enchainement des événements.</a:t>
            </a:r>
          </a:p>
          <a:p>
            <a:pPr algn="ctr"/>
            <a:r>
              <a:rPr lang="fr-FR" sz="3000" b="1" dirty="0">
                <a:solidFill>
                  <a:schemeClr val="tx2">
                    <a:lumMod val="40000"/>
                    <a:lumOff val="60000"/>
                  </a:schemeClr>
                </a:solidFill>
              </a:rPr>
              <a:t>La recherche de solutions alternatives…</a:t>
            </a:r>
            <a:endParaRPr lang="fr-FR" sz="3200" dirty="0"/>
          </a:p>
          <a:p>
            <a:pPr algn="ctr"/>
            <a:endParaRPr lang="fr-FR" sz="3200" dirty="0"/>
          </a:p>
          <a:p>
            <a:pPr algn="r"/>
            <a:r>
              <a:rPr lang="fr-FR" dirty="0"/>
              <a:t>Hervé REISS Educ-Enjeux novembre 2014</a:t>
            </a:r>
          </a:p>
        </p:txBody>
      </p:sp>
    </p:spTree>
    <p:extLst>
      <p:ext uri="{BB962C8B-B14F-4D97-AF65-F5344CB8AC3E}">
        <p14:creationId xmlns:p14="http://schemas.microsoft.com/office/powerpoint/2010/main" val="40530141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30780" y="2298462"/>
            <a:ext cx="9905998" cy="1478570"/>
          </a:xfrm>
        </p:spPr>
        <p:txBody>
          <a:bodyPr>
            <a:noAutofit/>
          </a:bodyPr>
          <a:lstStyle/>
          <a:p>
            <a:pPr algn="ctr"/>
            <a:r>
              <a:rPr lang="fr-FR" sz="4000" dirty="0"/>
              <a:t>Etape 1 : </a:t>
            </a:r>
            <a:br>
              <a:rPr lang="fr-FR" sz="4000" dirty="0"/>
            </a:br>
            <a:r>
              <a:rPr lang="fr-FR" sz="4000" dirty="0"/>
              <a:t>La cartographie contextuelle de l’enchainement des événements</a:t>
            </a:r>
          </a:p>
        </p:txBody>
      </p:sp>
    </p:spTree>
    <p:extLst>
      <p:ext uri="{BB962C8B-B14F-4D97-AF65-F5344CB8AC3E}">
        <p14:creationId xmlns:p14="http://schemas.microsoft.com/office/powerpoint/2010/main" val="2550948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61507" y="340242"/>
            <a:ext cx="11451265" cy="6124754"/>
          </a:xfrm>
          <a:prstGeom prst="rect">
            <a:avLst/>
          </a:prstGeom>
          <a:noFill/>
        </p:spPr>
        <p:txBody>
          <a:bodyPr wrap="square" rtlCol="0">
            <a:spAutoFit/>
          </a:bodyPr>
          <a:lstStyle/>
          <a:p>
            <a:r>
              <a:rPr lang="fr-FR" sz="2400" dirty="0"/>
              <a:t>Une illustration concrète de ce qu’est une </a:t>
            </a:r>
            <a:r>
              <a:rPr lang="fr-FR" sz="2400" b="1" u="sng" dirty="0"/>
              <a:t>injonction à penser </a:t>
            </a:r>
            <a:r>
              <a:rPr lang="fr-FR" sz="2400" dirty="0"/>
              <a:t>:</a:t>
            </a:r>
          </a:p>
          <a:p>
            <a:endParaRPr lang="fr-FR" sz="2200" dirty="0"/>
          </a:p>
          <a:p>
            <a:pPr marL="457200" indent="-457200">
              <a:buFont typeface="Wingdings" panose="05000000000000000000" pitchFamily="2" charset="2"/>
              <a:buChar char="q"/>
            </a:pPr>
            <a:r>
              <a:rPr lang="fr-FR" sz="2200" dirty="0"/>
              <a:t>Bien souvent, happés par le quotidien, pris par le temps et le nombre, nous nous en tenons à la première réponse à la question « pourquoi tu as fait ça ? »</a:t>
            </a:r>
          </a:p>
          <a:p>
            <a:pPr marL="342900" indent="-342900">
              <a:buFont typeface="Wingdings" panose="05000000000000000000" pitchFamily="2" charset="2"/>
              <a:buChar char="ü"/>
            </a:pPr>
            <a:endParaRPr lang="fr-FR" sz="2200" dirty="0"/>
          </a:p>
          <a:p>
            <a:pPr marL="457200" indent="-457200">
              <a:buFont typeface="Wingdings" panose="05000000000000000000" pitchFamily="2" charset="2"/>
              <a:buChar char="q"/>
            </a:pPr>
            <a:r>
              <a:rPr lang="fr-FR" sz="2200" dirty="0"/>
              <a:t> L’unique injonction développementale : </a:t>
            </a:r>
            <a:r>
              <a:rPr lang="fr-FR" sz="2200" b="1" u="sng" dirty="0"/>
              <a:t>l’injonction à penser</a:t>
            </a:r>
            <a:r>
              <a:rPr lang="fr-FR" sz="2200" b="1" dirty="0"/>
              <a:t>.</a:t>
            </a:r>
          </a:p>
          <a:p>
            <a:pPr marL="457200" indent="-457200">
              <a:buFont typeface="Wingdings" panose="05000000000000000000" pitchFamily="2" charset="2"/>
              <a:buChar char="q"/>
            </a:pPr>
            <a:endParaRPr lang="fr-FR" sz="2200" b="1" dirty="0"/>
          </a:p>
          <a:p>
            <a:pPr marL="457200" indent="-457200">
              <a:buFont typeface="Wingdings" panose="05000000000000000000" pitchFamily="2" charset="2"/>
              <a:buChar char="q"/>
            </a:pPr>
            <a:r>
              <a:rPr lang="fr-FR" sz="2200" dirty="0"/>
              <a:t>Ne pas s’en tenir aux premières réponses souvent plaquées ou défensives.</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Accompagner le dépassement de soi, encourager, valoriser, soutenir, porter…</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Modalités : côte à côte, chacun son stylo…</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Objectif : permettre à la personne de réaliser sa propre cartographie la plus fournie possible, qui va avant tout lui parler à elle. </a:t>
            </a:r>
            <a:r>
              <a:rPr lang="fr-FR" sz="1600" dirty="0"/>
              <a:t>(Elle pourra d’ailleurs récupérer le document, qui lui appartient…)</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Le document sert de « </a:t>
            </a:r>
            <a:r>
              <a:rPr lang="fr-FR" sz="2200" b="1" u="sng" dirty="0"/>
              <a:t>support de pensée</a:t>
            </a:r>
            <a:r>
              <a:rPr lang="fr-FR" sz="2200" dirty="0"/>
              <a:t> ».</a:t>
            </a:r>
          </a:p>
        </p:txBody>
      </p:sp>
    </p:spTree>
    <p:extLst>
      <p:ext uri="{BB962C8B-B14F-4D97-AF65-F5344CB8AC3E}">
        <p14:creationId xmlns:p14="http://schemas.microsoft.com/office/powerpoint/2010/main" val="2764906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lipse 5"/>
          <p:cNvSpPr/>
          <p:nvPr/>
        </p:nvSpPr>
        <p:spPr>
          <a:xfrm>
            <a:off x="10605247" y="2761130"/>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Coup de poing</a:t>
            </a:r>
          </a:p>
        </p:txBody>
      </p:sp>
      <p:sp>
        <p:nvSpPr>
          <p:cNvPr id="7" name="Ellipse 6"/>
          <p:cNvSpPr/>
          <p:nvPr/>
        </p:nvSpPr>
        <p:spPr>
          <a:xfrm>
            <a:off x="7737610" y="2792505"/>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Je ne sais pas…</a:t>
            </a:r>
          </a:p>
        </p:txBody>
      </p:sp>
      <p:sp>
        <p:nvSpPr>
          <p:cNvPr id="9" name="Ellipse 8"/>
          <p:cNvSpPr/>
          <p:nvPr/>
        </p:nvSpPr>
        <p:spPr>
          <a:xfrm>
            <a:off x="6074827" y="590259"/>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Il m’a regardé</a:t>
            </a:r>
          </a:p>
        </p:txBody>
      </p:sp>
      <p:sp>
        <p:nvSpPr>
          <p:cNvPr id="14" name="Ellipse 13"/>
          <p:cNvSpPr/>
          <p:nvPr/>
        </p:nvSpPr>
        <p:spPr>
          <a:xfrm>
            <a:off x="3329644" y="112936"/>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Il ne peut pas me blairer</a:t>
            </a:r>
          </a:p>
        </p:txBody>
      </p:sp>
      <p:sp>
        <p:nvSpPr>
          <p:cNvPr id="16" name="Ellipse 15"/>
          <p:cNvSpPr/>
          <p:nvPr/>
        </p:nvSpPr>
        <p:spPr>
          <a:xfrm>
            <a:off x="385130" y="152461"/>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Depuis le début…</a:t>
            </a:r>
          </a:p>
        </p:txBody>
      </p:sp>
      <p:sp>
        <p:nvSpPr>
          <p:cNvPr id="18" name="Flèche droite 17"/>
          <p:cNvSpPr/>
          <p:nvPr/>
        </p:nvSpPr>
        <p:spPr>
          <a:xfrm>
            <a:off x="2027172" y="700215"/>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9" name="Flèche droite 18"/>
          <p:cNvSpPr/>
          <p:nvPr/>
        </p:nvSpPr>
        <p:spPr>
          <a:xfrm>
            <a:off x="9289632" y="3472109"/>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1" name="Flèche droite 20"/>
          <p:cNvSpPr/>
          <p:nvPr/>
        </p:nvSpPr>
        <p:spPr>
          <a:xfrm rot="677871">
            <a:off x="4820439" y="899351"/>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2" name="Flèche droite 21"/>
          <p:cNvSpPr/>
          <p:nvPr/>
        </p:nvSpPr>
        <p:spPr>
          <a:xfrm rot="3148618">
            <a:off x="7049482" y="2249965"/>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3" name="Ellipse 22"/>
          <p:cNvSpPr/>
          <p:nvPr/>
        </p:nvSpPr>
        <p:spPr>
          <a:xfrm>
            <a:off x="4865223" y="2814290"/>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J’ai mal dormi</a:t>
            </a:r>
          </a:p>
        </p:txBody>
      </p:sp>
      <p:sp>
        <p:nvSpPr>
          <p:cNvPr id="24" name="Ellipse 23"/>
          <p:cNvSpPr/>
          <p:nvPr/>
        </p:nvSpPr>
        <p:spPr>
          <a:xfrm>
            <a:off x="1908968" y="2814290"/>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400" dirty="0"/>
              <a:t>Coup de fil houleux avec Maman</a:t>
            </a:r>
          </a:p>
        </p:txBody>
      </p:sp>
      <p:sp>
        <p:nvSpPr>
          <p:cNvPr id="25" name="Ellipse 24"/>
          <p:cNvSpPr/>
          <p:nvPr/>
        </p:nvSpPr>
        <p:spPr>
          <a:xfrm>
            <a:off x="6094596" y="4937132"/>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Je n’y arrive pas</a:t>
            </a:r>
          </a:p>
        </p:txBody>
      </p:sp>
      <p:sp>
        <p:nvSpPr>
          <p:cNvPr id="26" name="Ellipse 25"/>
          <p:cNvSpPr/>
          <p:nvPr/>
        </p:nvSpPr>
        <p:spPr>
          <a:xfrm>
            <a:off x="8885918" y="4847173"/>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Ca m’ énerve</a:t>
            </a:r>
          </a:p>
        </p:txBody>
      </p:sp>
      <p:sp>
        <p:nvSpPr>
          <p:cNvPr id="27" name="Ellipse 26"/>
          <p:cNvSpPr/>
          <p:nvPr/>
        </p:nvSpPr>
        <p:spPr>
          <a:xfrm>
            <a:off x="3329644" y="4829732"/>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C’est trop difficile</a:t>
            </a:r>
          </a:p>
        </p:txBody>
      </p:sp>
      <p:sp>
        <p:nvSpPr>
          <p:cNvPr id="28" name="Flèche droite 27"/>
          <p:cNvSpPr/>
          <p:nvPr/>
        </p:nvSpPr>
        <p:spPr>
          <a:xfrm>
            <a:off x="6449207" y="3394419"/>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9" name="Flèche droite 28"/>
          <p:cNvSpPr/>
          <p:nvPr/>
        </p:nvSpPr>
        <p:spPr>
          <a:xfrm>
            <a:off x="3549608" y="3338545"/>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0" name="Flèche droite 29"/>
          <p:cNvSpPr/>
          <p:nvPr/>
        </p:nvSpPr>
        <p:spPr>
          <a:xfrm>
            <a:off x="7627282" y="5528490"/>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1" name="Flèche droite 30"/>
          <p:cNvSpPr/>
          <p:nvPr/>
        </p:nvSpPr>
        <p:spPr>
          <a:xfrm>
            <a:off x="4875424" y="5497113"/>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2" name="Flèche droite 31"/>
          <p:cNvSpPr/>
          <p:nvPr/>
        </p:nvSpPr>
        <p:spPr>
          <a:xfrm rot="18661608">
            <a:off x="9907615" y="4367592"/>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3657060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down)">
                                      <p:cBhvr>
                                        <p:cTn id="29" dur="580">
                                          <p:stCondLst>
                                            <p:cond delay="0"/>
                                          </p:stCondLst>
                                        </p:cTn>
                                        <p:tgtEl>
                                          <p:spTgt spid="7"/>
                                        </p:tgtEl>
                                      </p:cBhvr>
                                    </p:animEffect>
                                    <p:anim calcmode="lin" valueType="num">
                                      <p:cBhvr>
                                        <p:cTn id="30"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5" dur="26">
                                          <p:stCondLst>
                                            <p:cond delay="650"/>
                                          </p:stCondLst>
                                        </p:cTn>
                                        <p:tgtEl>
                                          <p:spTgt spid="7"/>
                                        </p:tgtEl>
                                      </p:cBhvr>
                                      <p:to x="100000" y="60000"/>
                                    </p:animScale>
                                    <p:animScale>
                                      <p:cBhvr>
                                        <p:cTn id="36" dur="166" decel="50000">
                                          <p:stCondLst>
                                            <p:cond delay="676"/>
                                          </p:stCondLst>
                                        </p:cTn>
                                        <p:tgtEl>
                                          <p:spTgt spid="7"/>
                                        </p:tgtEl>
                                      </p:cBhvr>
                                      <p:to x="100000" y="100000"/>
                                    </p:animScale>
                                    <p:animScale>
                                      <p:cBhvr>
                                        <p:cTn id="37" dur="26">
                                          <p:stCondLst>
                                            <p:cond delay="1312"/>
                                          </p:stCondLst>
                                        </p:cTn>
                                        <p:tgtEl>
                                          <p:spTgt spid="7"/>
                                        </p:tgtEl>
                                      </p:cBhvr>
                                      <p:to x="100000" y="80000"/>
                                    </p:animScale>
                                    <p:animScale>
                                      <p:cBhvr>
                                        <p:cTn id="38" dur="166" decel="50000">
                                          <p:stCondLst>
                                            <p:cond delay="1338"/>
                                          </p:stCondLst>
                                        </p:cTn>
                                        <p:tgtEl>
                                          <p:spTgt spid="7"/>
                                        </p:tgtEl>
                                      </p:cBhvr>
                                      <p:to x="100000" y="100000"/>
                                    </p:animScale>
                                    <p:animScale>
                                      <p:cBhvr>
                                        <p:cTn id="39" dur="26">
                                          <p:stCondLst>
                                            <p:cond delay="1642"/>
                                          </p:stCondLst>
                                        </p:cTn>
                                        <p:tgtEl>
                                          <p:spTgt spid="7"/>
                                        </p:tgtEl>
                                      </p:cBhvr>
                                      <p:to x="100000" y="90000"/>
                                    </p:animScale>
                                    <p:animScale>
                                      <p:cBhvr>
                                        <p:cTn id="40" dur="166" decel="50000">
                                          <p:stCondLst>
                                            <p:cond delay="1668"/>
                                          </p:stCondLst>
                                        </p:cTn>
                                        <p:tgtEl>
                                          <p:spTgt spid="7"/>
                                        </p:tgtEl>
                                      </p:cBhvr>
                                      <p:to x="100000" y="100000"/>
                                    </p:animScale>
                                    <p:animScale>
                                      <p:cBhvr>
                                        <p:cTn id="41" dur="26">
                                          <p:stCondLst>
                                            <p:cond delay="1808"/>
                                          </p:stCondLst>
                                        </p:cTn>
                                        <p:tgtEl>
                                          <p:spTgt spid="7"/>
                                        </p:tgtEl>
                                      </p:cBhvr>
                                      <p:to x="100000" y="95000"/>
                                    </p:animScale>
                                    <p:animScale>
                                      <p:cBhvr>
                                        <p:cTn id="42" dur="166" decel="50000">
                                          <p:stCondLst>
                                            <p:cond delay="1834"/>
                                          </p:stCondLst>
                                        </p:cTn>
                                        <p:tgtEl>
                                          <p:spTgt spid="7"/>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animEffect transition="in" filter="wipe(down)">
                                      <p:cBhvr>
                                        <p:cTn id="51" dur="580">
                                          <p:stCondLst>
                                            <p:cond delay="0"/>
                                          </p:stCondLst>
                                        </p:cTn>
                                        <p:tgtEl>
                                          <p:spTgt spid="9"/>
                                        </p:tgtEl>
                                      </p:cBhvr>
                                    </p:animEffect>
                                    <p:anim calcmode="lin" valueType="num">
                                      <p:cBhvr>
                                        <p:cTn id="5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57" dur="26">
                                          <p:stCondLst>
                                            <p:cond delay="650"/>
                                          </p:stCondLst>
                                        </p:cTn>
                                        <p:tgtEl>
                                          <p:spTgt spid="9"/>
                                        </p:tgtEl>
                                      </p:cBhvr>
                                      <p:to x="100000" y="60000"/>
                                    </p:animScale>
                                    <p:animScale>
                                      <p:cBhvr>
                                        <p:cTn id="58" dur="166" decel="50000">
                                          <p:stCondLst>
                                            <p:cond delay="676"/>
                                          </p:stCondLst>
                                        </p:cTn>
                                        <p:tgtEl>
                                          <p:spTgt spid="9"/>
                                        </p:tgtEl>
                                      </p:cBhvr>
                                      <p:to x="100000" y="100000"/>
                                    </p:animScale>
                                    <p:animScale>
                                      <p:cBhvr>
                                        <p:cTn id="59" dur="26">
                                          <p:stCondLst>
                                            <p:cond delay="1312"/>
                                          </p:stCondLst>
                                        </p:cTn>
                                        <p:tgtEl>
                                          <p:spTgt spid="9"/>
                                        </p:tgtEl>
                                      </p:cBhvr>
                                      <p:to x="100000" y="80000"/>
                                    </p:animScale>
                                    <p:animScale>
                                      <p:cBhvr>
                                        <p:cTn id="60" dur="166" decel="50000">
                                          <p:stCondLst>
                                            <p:cond delay="1338"/>
                                          </p:stCondLst>
                                        </p:cTn>
                                        <p:tgtEl>
                                          <p:spTgt spid="9"/>
                                        </p:tgtEl>
                                      </p:cBhvr>
                                      <p:to x="100000" y="100000"/>
                                    </p:animScale>
                                    <p:animScale>
                                      <p:cBhvr>
                                        <p:cTn id="61" dur="26">
                                          <p:stCondLst>
                                            <p:cond delay="1642"/>
                                          </p:stCondLst>
                                        </p:cTn>
                                        <p:tgtEl>
                                          <p:spTgt spid="9"/>
                                        </p:tgtEl>
                                      </p:cBhvr>
                                      <p:to x="100000" y="90000"/>
                                    </p:animScale>
                                    <p:animScale>
                                      <p:cBhvr>
                                        <p:cTn id="62" dur="166" decel="50000">
                                          <p:stCondLst>
                                            <p:cond delay="1668"/>
                                          </p:stCondLst>
                                        </p:cTn>
                                        <p:tgtEl>
                                          <p:spTgt spid="9"/>
                                        </p:tgtEl>
                                      </p:cBhvr>
                                      <p:to x="100000" y="100000"/>
                                    </p:animScale>
                                    <p:animScale>
                                      <p:cBhvr>
                                        <p:cTn id="63" dur="26">
                                          <p:stCondLst>
                                            <p:cond delay="1808"/>
                                          </p:stCondLst>
                                        </p:cTn>
                                        <p:tgtEl>
                                          <p:spTgt spid="9"/>
                                        </p:tgtEl>
                                      </p:cBhvr>
                                      <p:to x="100000" y="95000"/>
                                    </p:animScale>
                                    <p:animScale>
                                      <p:cBhvr>
                                        <p:cTn id="64" dur="166" decel="50000">
                                          <p:stCondLst>
                                            <p:cond delay="1834"/>
                                          </p:stCondLst>
                                        </p:cTn>
                                        <p:tgtEl>
                                          <p:spTgt spid="9"/>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1"/>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26" presetClass="entr" presetSubtype="0"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Effect transition="in" filter="wipe(down)">
                                      <p:cBhvr>
                                        <p:cTn id="73" dur="580">
                                          <p:stCondLst>
                                            <p:cond delay="0"/>
                                          </p:stCondLst>
                                        </p:cTn>
                                        <p:tgtEl>
                                          <p:spTgt spid="14"/>
                                        </p:tgtEl>
                                      </p:cBhvr>
                                    </p:animEffect>
                                    <p:anim calcmode="lin" valueType="num">
                                      <p:cBhvr>
                                        <p:cTn id="74"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79" dur="26">
                                          <p:stCondLst>
                                            <p:cond delay="650"/>
                                          </p:stCondLst>
                                        </p:cTn>
                                        <p:tgtEl>
                                          <p:spTgt spid="14"/>
                                        </p:tgtEl>
                                      </p:cBhvr>
                                      <p:to x="100000" y="60000"/>
                                    </p:animScale>
                                    <p:animScale>
                                      <p:cBhvr>
                                        <p:cTn id="80" dur="166" decel="50000">
                                          <p:stCondLst>
                                            <p:cond delay="676"/>
                                          </p:stCondLst>
                                        </p:cTn>
                                        <p:tgtEl>
                                          <p:spTgt spid="14"/>
                                        </p:tgtEl>
                                      </p:cBhvr>
                                      <p:to x="100000" y="100000"/>
                                    </p:animScale>
                                    <p:animScale>
                                      <p:cBhvr>
                                        <p:cTn id="81" dur="26">
                                          <p:stCondLst>
                                            <p:cond delay="1312"/>
                                          </p:stCondLst>
                                        </p:cTn>
                                        <p:tgtEl>
                                          <p:spTgt spid="14"/>
                                        </p:tgtEl>
                                      </p:cBhvr>
                                      <p:to x="100000" y="80000"/>
                                    </p:animScale>
                                    <p:animScale>
                                      <p:cBhvr>
                                        <p:cTn id="82" dur="166" decel="50000">
                                          <p:stCondLst>
                                            <p:cond delay="1338"/>
                                          </p:stCondLst>
                                        </p:cTn>
                                        <p:tgtEl>
                                          <p:spTgt spid="14"/>
                                        </p:tgtEl>
                                      </p:cBhvr>
                                      <p:to x="100000" y="100000"/>
                                    </p:animScale>
                                    <p:animScale>
                                      <p:cBhvr>
                                        <p:cTn id="83" dur="26">
                                          <p:stCondLst>
                                            <p:cond delay="1642"/>
                                          </p:stCondLst>
                                        </p:cTn>
                                        <p:tgtEl>
                                          <p:spTgt spid="14"/>
                                        </p:tgtEl>
                                      </p:cBhvr>
                                      <p:to x="100000" y="90000"/>
                                    </p:animScale>
                                    <p:animScale>
                                      <p:cBhvr>
                                        <p:cTn id="84" dur="166" decel="50000">
                                          <p:stCondLst>
                                            <p:cond delay="1668"/>
                                          </p:stCondLst>
                                        </p:cTn>
                                        <p:tgtEl>
                                          <p:spTgt spid="14"/>
                                        </p:tgtEl>
                                      </p:cBhvr>
                                      <p:to x="100000" y="100000"/>
                                    </p:animScale>
                                    <p:animScale>
                                      <p:cBhvr>
                                        <p:cTn id="85" dur="26">
                                          <p:stCondLst>
                                            <p:cond delay="1808"/>
                                          </p:stCondLst>
                                        </p:cTn>
                                        <p:tgtEl>
                                          <p:spTgt spid="14"/>
                                        </p:tgtEl>
                                      </p:cBhvr>
                                      <p:to x="100000" y="95000"/>
                                    </p:animScale>
                                    <p:animScale>
                                      <p:cBhvr>
                                        <p:cTn id="86" dur="166" decel="50000">
                                          <p:stCondLst>
                                            <p:cond delay="1834"/>
                                          </p:stCondLst>
                                        </p:cTn>
                                        <p:tgtEl>
                                          <p:spTgt spid="14"/>
                                        </p:tgtEl>
                                      </p:cBhvr>
                                      <p:to x="100000" y="100000"/>
                                    </p:animScale>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26" presetClass="entr" presetSubtype="0" fill="hold" grpId="0" nodeType="clickEffect">
                                  <p:stCondLst>
                                    <p:cond delay="0"/>
                                  </p:stCondLst>
                                  <p:childTnLst>
                                    <p:set>
                                      <p:cBhvr>
                                        <p:cTn id="94" dur="1" fill="hold">
                                          <p:stCondLst>
                                            <p:cond delay="0"/>
                                          </p:stCondLst>
                                        </p:cTn>
                                        <p:tgtEl>
                                          <p:spTgt spid="16"/>
                                        </p:tgtEl>
                                        <p:attrNameLst>
                                          <p:attrName>style.visibility</p:attrName>
                                        </p:attrNameLst>
                                      </p:cBhvr>
                                      <p:to>
                                        <p:strVal val="visible"/>
                                      </p:to>
                                    </p:set>
                                    <p:animEffect transition="in" filter="wipe(down)">
                                      <p:cBhvr>
                                        <p:cTn id="95" dur="580">
                                          <p:stCondLst>
                                            <p:cond delay="0"/>
                                          </p:stCondLst>
                                        </p:cTn>
                                        <p:tgtEl>
                                          <p:spTgt spid="16"/>
                                        </p:tgtEl>
                                      </p:cBhvr>
                                    </p:animEffect>
                                    <p:anim calcmode="lin" valueType="num">
                                      <p:cBhvr>
                                        <p:cTn id="96"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97"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98"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99"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00"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01" dur="26">
                                          <p:stCondLst>
                                            <p:cond delay="650"/>
                                          </p:stCondLst>
                                        </p:cTn>
                                        <p:tgtEl>
                                          <p:spTgt spid="16"/>
                                        </p:tgtEl>
                                      </p:cBhvr>
                                      <p:to x="100000" y="60000"/>
                                    </p:animScale>
                                    <p:animScale>
                                      <p:cBhvr>
                                        <p:cTn id="102" dur="166" decel="50000">
                                          <p:stCondLst>
                                            <p:cond delay="676"/>
                                          </p:stCondLst>
                                        </p:cTn>
                                        <p:tgtEl>
                                          <p:spTgt spid="16"/>
                                        </p:tgtEl>
                                      </p:cBhvr>
                                      <p:to x="100000" y="100000"/>
                                    </p:animScale>
                                    <p:animScale>
                                      <p:cBhvr>
                                        <p:cTn id="103" dur="26">
                                          <p:stCondLst>
                                            <p:cond delay="1312"/>
                                          </p:stCondLst>
                                        </p:cTn>
                                        <p:tgtEl>
                                          <p:spTgt spid="16"/>
                                        </p:tgtEl>
                                      </p:cBhvr>
                                      <p:to x="100000" y="80000"/>
                                    </p:animScale>
                                    <p:animScale>
                                      <p:cBhvr>
                                        <p:cTn id="104" dur="166" decel="50000">
                                          <p:stCondLst>
                                            <p:cond delay="1338"/>
                                          </p:stCondLst>
                                        </p:cTn>
                                        <p:tgtEl>
                                          <p:spTgt spid="16"/>
                                        </p:tgtEl>
                                      </p:cBhvr>
                                      <p:to x="100000" y="100000"/>
                                    </p:animScale>
                                    <p:animScale>
                                      <p:cBhvr>
                                        <p:cTn id="105" dur="26">
                                          <p:stCondLst>
                                            <p:cond delay="1642"/>
                                          </p:stCondLst>
                                        </p:cTn>
                                        <p:tgtEl>
                                          <p:spTgt spid="16"/>
                                        </p:tgtEl>
                                      </p:cBhvr>
                                      <p:to x="100000" y="90000"/>
                                    </p:animScale>
                                    <p:animScale>
                                      <p:cBhvr>
                                        <p:cTn id="106" dur="166" decel="50000">
                                          <p:stCondLst>
                                            <p:cond delay="1668"/>
                                          </p:stCondLst>
                                        </p:cTn>
                                        <p:tgtEl>
                                          <p:spTgt spid="16"/>
                                        </p:tgtEl>
                                      </p:cBhvr>
                                      <p:to x="100000" y="100000"/>
                                    </p:animScale>
                                    <p:animScale>
                                      <p:cBhvr>
                                        <p:cTn id="107" dur="26">
                                          <p:stCondLst>
                                            <p:cond delay="1808"/>
                                          </p:stCondLst>
                                        </p:cTn>
                                        <p:tgtEl>
                                          <p:spTgt spid="16"/>
                                        </p:tgtEl>
                                      </p:cBhvr>
                                      <p:to x="100000" y="95000"/>
                                    </p:animScale>
                                    <p:animScale>
                                      <p:cBhvr>
                                        <p:cTn id="108" dur="166" decel="50000">
                                          <p:stCondLst>
                                            <p:cond delay="1834"/>
                                          </p:stCondLst>
                                        </p:cTn>
                                        <p:tgtEl>
                                          <p:spTgt spid="16"/>
                                        </p:tgtEl>
                                      </p:cBhvr>
                                      <p:to x="100000" y="100000"/>
                                    </p:animScale>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28"/>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23"/>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29"/>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24"/>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32"/>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26"/>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30"/>
                                        </p:tgtEl>
                                        <p:attrNameLst>
                                          <p:attrName>style.visibility</p:attrName>
                                        </p:attrNameLst>
                                      </p:cBhvr>
                                      <p:to>
                                        <p:strVal val="visible"/>
                                      </p:to>
                                    </p:set>
                                  </p:childTnLst>
                                </p:cTn>
                              </p:par>
                              <p:par>
                                <p:cTn id="127" presetID="1" presetClass="entr" presetSubtype="0" fill="hold" grpId="0" nodeType="withEffect">
                                  <p:stCondLst>
                                    <p:cond delay="0"/>
                                  </p:stCondLst>
                                  <p:childTnLst>
                                    <p:set>
                                      <p:cBhvr>
                                        <p:cTn id="128" dur="1" fill="hold">
                                          <p:stCondLst>
                                            <p:cond delay="0"/>
                                          </p:stCondLst>
                                        </p:cTn>
                                        <p:tgtEl>
                                          <p:spTgt spid="25"/>
                                        </p:tgtEl>
                                        <p:attrNameLst>
                                          <p:attrName>style.visibility</p:attrName>
                                        </p:attrNameLst>
                                      </p:cBhvr>
                                      <p:to>
                                        <p:strVal val="visible"/>
                                      </p:to>
                                    </p:set>
                                  </p:childTnLst>
                                </p:cTn>
                              </p:par>
                              <p:par>
                                <p:cTn id="129" presetID="1" presetClass="entr" presetSubtype="0" fill="hold" grpId="0" nodeType="withEffect">
                                  <p:stCondLst>
                                    <p:cond delay="0"/>
                                  </p:stCondLst>
                                  <p:childTnLst>
                                    <p:set>
                                      <p:cBhvr>
                                        <p:cTn id="130" dur="1" fill="hold">
                                          <p:stCondLst>
                                            <p:cond delay="0"/>
                                          </p:stCondLst>
                                        </p:cTn>
                                        <p:tgtEl>
                                          <p:spTgt spid="31"/>
                                        </p:tgtEl>
                                        <p:attrNameLst>
                                          <p:attrName>style.visibility</p:attrName>
                                        </p:attrNameLst>
                                      </p:cBhvr>
                                      <p:to>
                                        <p:strVal val="visible"/>
                                      </p:to>
                                    </p:set>
                                  </p:childTnLst>
                                </p:cTn>
                              </p:par>
                              <p:par>
                                <p:cTn id="131" presetID="1" presetClass="entr" presetSubtype="0" fill="hold" grpId="0" nodeType="withEffect">
                                  <p:stCondLst>
                                    <p:cond delay="0"/>
                                  </p:stCondLst>
                                  <p:childTnLst>
                                    <p:set>
                                      <p:cBhvr>
                                        <p:cTn id="13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P spid="14" grpId="0" animBg="1"/>
      <p:bldP spid="16" grpId="0" animBg="1"/>
      <p:bldP spid="18" grpId="0" animBg="1"/>
      <p:bldP spid="19"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A7A0FF-4587-49B5-8921-77EC5D9F3323}"/>
              </a:ext>
            </a:extLst>
          </p:cNvPr>
          <p:cNvSpPr>
            <a:spLocks noGrp="1"/>
          </p:cNvSpPr>
          <p:nvPr>
            <p:ph type="title"/>
          </p:nvPr>
        </p:nvSpPr>
        <p:spPr>
          <a:xfrm>
            <a:off x="895194" y="148100"/>
            <a:ext cx="10364451" cy="1596177"/>
          </a:xfrm>
        </p:spPr>
        <p:txBody>
          <a:bodyPr>
            <a:normAutofit/>
          </a:bodyPr>
          <a:lstStyle/>
          <a:p>
            <a:r>
              <a:rPr lang="fr-FR" sz="4800" dirty="0"/>
              <a:t>Traitement institutionnel des transgressions </a:t>
            </a:r>
          </a:p>
        </p:txBody>
      </p:sp>
      <p:sp>
        <p:nvSpPr>
          <p:cNvPr id="3" name="Espace réservé du contenu 2">
            <a:extLst>
              <a:ext uri="{FF2B5EF4-FFF2-40B4-BE49-F238E27FC236}">
                <a16:creationId xmlns:a16="http://schemas.microsoft.com/office/drawing/2014/main" id="{9D1C3A88-B70C-415E-B171-2B50F242C97C}"/>
              </a:ext>
            </a:extLst>
          </p:cNvPr>
          <p:cNvSpPr>
            <a:spLocks noGrp="1"/>
          </p:cNvSpPr>
          <p:nvPr>
            <p:ph sz="quarter" idx="13"/>
          </p:nvPr>
        </p:nvSpPr>
        <p:spPr>
          <a:xfrm>
            <a:off x="333354" y="1744277"/>
            <a:ext cx="11525291" cy="4685726"/>
          </a:xfrm>
        </p:spPr>
        <p:txBody>
          <a:bodyPr>
            <a:normAutofit fontScale="85000" lnSpcReduction="20000"/>
          </a:bodyPr>
          <a:lstStyle/>
          <a:p>
            <a:r>
              <a:rPr lang="fr-FR" sz="3200" cap="none" dirty="0">
                <a:latin typeface="Arial" panose="020B0604020202020204" pitchFamily="34" charset="0"/>
                <a:cs typeface="Arial" panose="020B0604020202020204" pitchFamily="34" charset="0"/>
              </a:rPr>
              <a:t>Garantir la permanence du lien</a:t>
            </a:r>
          </a:p>
          <a:p>
            <a:r>
              <a:rPr lang="fr-FR" sz="3200" cap="none" dirty="0">
                <a:latin typeface="Arial" panose="020B0604020202020204" pitchFamily="34" charset="0"/>
                <a:cs typeface="Arial" panose="020B0604020202020204" pitchFamily="34" charset="0"/>
              </a:rPr>
              <a:t>Distinguer la personne de ses actes</a:t>
            </a:r>
          </a:p>
          <a:p>
            <a:r>
              <a:rPr lang="fr-FR" sz="3200" cap="none" dirty="0">
                <a:latin typeface="Arial" panose="020B0604020202020204" pitchFamily="34" charset="0"/>
                <a:cs typeface="Arial" panose="020B0604020202020204" pitchFamily="34" charset="0"/>
              </a:rPr>
              <a:t>Garantir la page blanche</a:t>
            </a:r>
          </a:p>
          <a:p>
            <a:r>
              <a:rPr lang="fr-FR" sz="3200" cap="none" dirty="0">
                <a:latin typeface="Arial" panose="020B0604020202020204" pitchFamily="34" charset="0"/>
                <a:cs typeface="Arial" panose="020B0604020202020204" pitchFamily="34" charset="0"/>
              </a:rPr>
              <a:t>Éviter toute décision sous le coup de l’émotion</a:t>
            </a:r>
          </a:p>
          <a:p>
            <a:r>
              <a:rPr lang="fr-FR" sz="3200" cap="none" dirty="0">
                <a:latin typeface="Arial" panose="020B0604020202020204" pitchFamily="34" charset="0"/>
                <a:cs typeface="Arial" panose="020B0604020202020204" pitchFamily="34" charset="0"/>
              </a:rPr>
              <a:t>Garantir l’absence de tout ressenti d’humiliation</a:t>
            </a:r>
          </a:p>
          <a:p>
            <a:r>
              <a:rPr lang="fr-FR" sz="3200" cap="none" dirty="0">
                <a:latin typeface="Arial" panose="020B0604020202020204" pitchFamily="34" charset="0"/>
                <a:cs typeface="Arial" panose="020B0604020202020204" pitchFamily="34" charset="0"/>
              </a:rPr>
              <a:t>Le </a:t>
            </a:r>
            <a:r>
              <a:rPr lang="fr-FR" sz="3200" cap="none" dirty="0" err="1">
                <a:latin typeface="Arial" panose="020B0604020202020204" pitchFamily="34" charset="0"/>
                <a:cs typeface="Arial" panose="020B0604020202020204" pitchFamily="34" charset="0"/>
              </a:rPr>
              <a:t>Cdse</a:t>
            </a:r>
            <a:r>
              <a:rPr lang="fr-FR" sz="3200" cap="none" dirty="0">
                <a:latin typeface="Arial" panose="020B0604020202020204" pitchFamily="34" charset="0"/>
                <a:cs typeface="Arial" panose="020B0604020202020204" pitchFamily="34" charset="0"/>
              </a:rPr>
              <a:t> valide la parole de l’éducateur plutôt que d’incarner l’autorité à sa place.</a:t>
            </a:r>
          </a:p>
          <a:p>
            <a:r>
              <a:rPr lang="fr-FR" sz="3200" cap="none" dirty="0">
                <a:latin typeface="Arial" panose="020B0604020202020204" pitchFamily="34" charset="0"/>
                <a:cs typeface="Arial" panose="020B0604020202020204" pitchFamily="34" charset="0"/>
              </a:rPr>
              <a:t>Prioriser le temps individuel, les EI obligatoires en termes de sanction</a:t>
            </a:r>
          </a:p>
          <a:p>
            <a:r>
              <a:rPr lang="fr-FR" sz="3200" cap="none" dirty="0">
                <a:latin typeface="Arial" panose="020B0604020202020204" pitchFamily="34" charset="0"/>
                <a:cs typeface="Arial" panose="020B0604020202020204" pitchFamily="34" charset="0"/>
              </a:rPr>
              <a:t>…</a:t>
            </a:r>
          </a:p>
          <a:p>
            <a:pPr marL="0" indent="0">
              <a:buNone/>
            </a:pPr>
            <a:endParaRPr lang="fr-FR" sz="3200" cap="none" dirty="0">
              <a:latin typeface="Arial" panose="020B0604020202020204" pitchFamily="34" charset="0"/>
              <a:cs typeface="Arial" panose="020B0604020202020204" pitchFamily="34" charset="0"/>
            </a:endParaRPr>
          </a:p>
          <a:p>
            <a:pPr marL="0" indent="0">
              <a:buNone/>
            </a:pPr>
            <a:endParaRPr lang="fr-FR" sz="4600" cap="none" dirty="0">
              <a:latin typeface="Arial" panose="020B0604020202020204" pitchFamily="34" charset="0"/>
              <a:cs typeface="Arial" panose="020B0604020202020204" pitchFamily="34" charset="0"/>
            </a:endParaRPr>
          </a:p>
          <a:p>
            <a:endParaRPr lang="fr-FR" sz="3600" cap="none" dirty="0">
              <a:latin typeface="Arial" panose="020B0604020202020204" pitchFamily="34" charset="0"/>
              <a:cs typeface="Arial" panose="020B0604020202020204" pitchFamily="34" charset="0"/>
            </a:endParaRPr>
          </a:p>
          <a:p>
            <a:endParaRPr lang="fr-FR" sz="3600" cap="none" dirty="0">
              <a:latin typeface="Arial" panose="020B0604020202020204" pitchFamily="34" charset="0"/>
              <a:cs typeface="Arial" panose="020B0604020202020204" pitchFamily="34" charset="0"/>
            </a:endParaRPr>
          </a:p>
          <a:p>
            <a:endParaRPr lang="fr-FR" sz="3600" cap="none" dirty="0">
              <a:latin typeface="Arial" panose="020B060402020202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2</a:t>
            </a:fld>
            <a:endParaRPr lang="fr-FR"/>
          </a:p>
        </p:txBody>
      </p:sp>
    </p:spTree>
    <p:extLst>
      <p:ext uri="{BB962C8B-B14F-4D97-AF65-F5344CB8AC3E}">
        <p14:creationId xmlns:p14="http://schemas.microsoft.com/office/powerpoint/2010/main" val="1969706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30780" y="2298462"/>
            <a:ext cx="9905998" cy="1478570"/>
          </a:xfrm>
        </p:spPr>
        <p:txBody>
          <a:bodyPr>
            <a:noAutofit/>
          </a:bodyPr>
          <a:lstStyle/>
          <a:p>
            <a:pPr algn="ctr"/>
            <a:r>
              <a:rPr lang="fr-FR" sz="4000" dirty="0"/>
              <a:t>Etape 2 : </a:t>
            </a:r>
            <a:br>
              <a:rPr lang="fr-FR" sz="4000" dirty="0"/>
            </a:br>
            <a:r>
              <a:rPr lang="fr-FR" sz="4000" dirty="0"/>
              <a:t>La recherche de solutions alternatives…</a:t>
            </a:r>
          </a:p>
        </p:txBody>
      </p:sp>
    </p:spTree>
    <p:extLst>
      <p:ext uri="{BB962C8B-B14F-4D97-AF65-F5344CB8AC3E}">
        <p14:creationId xmlns:p14="http://schemas.microsoft.com/office/powerpoint/2010/main" val="40374674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61507" y="340242"/>
            <a:ext cx="11451265" cy="5170646"/>
          </a:xfrm>
          <a:prstGeom prst="rect">
            <a:avLst/>
          </a:prstGeom>
          <a:noFill/>
        </p:spPr>
        <p:txBody>
          <a:bodyPr wrap="square" rtlCol="0">
            <a:spAutoFit/>
          </a:bodyPr>
          <a:lstStyle/>
          <a:p>
            <a:endParaRPr lang="fr-FR" sz="2200" dirty="0"/>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Le document sert de « </a:t>
            </a:r>
            <a:r>
              <a:rPr lang="fr-FR" sz="2200" b="1" u="sng" dirty="0"/>
              <a:t>support de pensée</a:t>
            </a:r>
            <a:r>
              <a:rPr lang="fr-FR" sz="2200" dirty="0"/>
              <a:t> » et non de contrat ni d’engagement de la part de la personne.</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Si engagement il y a, ce sera celui de l’adulte qui s’engagera par exemple à revoir le jeune et poursuivre son accompagnement ; ou qui s’engagera à informer ses collègues des éventuelles modalités particulières qui auront été décidées.</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Recherche, création, imagination (roman fictif, réalité,…) de solutions alternatives. Lesquelles peuvent être plus adaptées à chacun ? A quel moment interviennent-elles ?</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endParaRPr lang="fr-FR" sz="2200" dirty="0"/>
          </a:p>
        </p:txBody>
      </p:sp>
    </p:spTree>
    <p:extLst>
      <p:ext uri="{BB962C8B-B14F-4D97-AF65-F5344CB8AC3E}">
        <p14:creationId xmlns:p14="http://schemas.microsoft.com/office/powerpoint/2010/main" val="27477792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lipse 5"/>
          <p:cNvSpPr/>
          <p:nvPr/>
        </p:nvSpPr>
        <p:spPr>
          <a:xfrm>
            <a:off x="10605247" y="2761130"/>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Coup de poing</a:t>
            </a:r>
          </a:p>
        </p:txBody>
      </p:sp>
      <p:sp>
        <p:nvSpPr>
          <p:cNvPr id="7" name="Ellipse 6"/>
          <p:cNvSpPr/>
          <p:nvPr/>
        </p:nvSpPr>
        <p:spPr>
          <a:xfrm>
            <a:off x="7737610" y="2792505"/>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Je ne sais pas…</a:t>
            </a:r>
          </a:p>
        </p:txBody>
      </p:sp>
      <p:sp>
        <p:nvSpPr>
          <p:cNvPr id="9" name="Ellipse 8"/>
          <p:cNvSpPr/>
          <p:nvPr/>
        </p:nvSpPr>
        <p:spPr>
          <a:xfrm>
            <a:off x="6074827" y="590259"/>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Il m’a regardé</a:t>
            </a:r>
          </a:p>
        </p:txBody>
      </p:sp>
      <p:sp>
        <p:nvSpPr>
          <p:cNvPr id="14" name="Ellipse 13"/>
          <p:cNvSpPr/>
          <p:nvPr/>
        </p:nvSpPr>
        <p:spPr>
          <a:xfrm>
            <a:off x="3329644" y="112936"/>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Il ne peut pas me blairer</a:t>
            </a:r>
          </a:p>
        </p:txBody>
      </p:sp>
      <p:sp>
        <p:nvSpPr>
          <p:cNvPr id="16" name="Ellipse 15"/>
          <p:cNvSpPr/>
          <p:nvPr/>
        </p:nvSpPr>
        <p:spPr>
          <a:xfrm>
            <a:off x="385130" y="152461"/>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Depuis le début…</a:t>
            </a:r>
          </a:p>
        </p:txBody>
      </p:sp>
      <p:sp>
        <p:nvSpPr>
          <p:cNvPr id="18" name="Flèche droite 17"/>
          <p:cNvSpPr/>
          <p:nvPr/>
        </p:nvSpPr>
        <p:spPr>
          <a:xfrm>
            <a:off x="2027172" y="700215"/>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9" name="Flèche droite 18"/>
          <p:cNvSpPr/>
          <p:nvPr/>
        </p:nvSpPr>
        <p:spPr>
          <a:xfrm>
            <a:off x="9289632" y="3472109"/>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1" name="Flèche droite 20"/>
          <p:cNvSpPr/>
          <p:nvPr/>
        </p:nvSpPr>
        <p:spPr>
          <a:xfrm rot="677871">
            <a:off x="4820439" y="899351"/>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2" name="Flèche droite 21"/>
          <p:cNvSpPr/>
          <p:nvPr/>
        </p:nvSpPr>
        <p:spPr>
          <a:xfrm rot="3148618">
            <a:off x="7049482" y="2249965"/>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3" name="Ellipse 22"/>
          <p:cNvSpPr/>
          <p:nvPr/>
        </p:nvSpPr>
        <p:spPr>
          <a:xfrm>
            <a:off x="4865223" y="2814290"/>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J’ai mal dormi</a:t>
            </a:r>
          </a:p>
        </p:txBody>
      </p:sp>
      <p:sp>
        <p:nvSpPr>
          <p:cNvPr id="24" name="Ellipse 23"/>
          <p:cNvSpPr/>
          <p:nvPr/>
        </p:nvSpPr>
        <p:spPr>
          <a:xfrm>
            <a:off x="1908968" y="2814290"/>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400" dirty="0"/>
              <a:t>Coup de fil houleux avec Maman</a:t>
            </a:r>
          </a:p>
        </p:txBody>
      </p:sp>
      <p:sp>
        <p:nvSpPr>
          <p:cNvPr id="25" name="Ellipse 24"/>
          <p:cNvSpPr/>
          <p:nvPr/>
        </p:nvSpPr>
        <p:spPr>
          <a:xfrm>
            <a:off x="6094596" y="4995611"/>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Je n’y arrive pas</a:t>
            </a:r>
          </a:p>
        </p:txBody>
      </p:sp>
      <p:sp>
        <p:nvSpPr>
          <p:cNvPr id="26" name="Ellipse 25"/>
          <p:cNvSpPr/>
          <p:nvPr/>
        </p:nvSpPr>
        <p:spPr>
          <a:xfrm>
            <a:off x="8885918" y="4905652"/>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Ca m’ énerve</a:t>
            </a:r>
          </a:p>
        </p:txBody>
      </p:sp>
      <p:sp>
        <p:nvSpPr>
          <p:cNvPr id="27" name="Ellipse 26"/>
          <p:cNvSpPr/>
          <p:nvPr/>
        </p:nvSpPr>
        <p:spPr>
          <a:xfrm>
            <a:off x="3329644" y="4888211"/>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C’est trop difficile</a:t>
            </a:r>
          </a:p>
        </p:txBody>
      </p:sp>
      <p:sp>
        <p:nvSpPr>
          <p:cNvPr id="28" name="Flèche droite 27"/>
          <p:cNvSpPr/>
          <p:nvPr/>
        </p:nvSpPr>
        <p:spPr>
          <a:xfrm>
            <a:off x="6449207" y="3394419"/>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9" name="Flèche droite 28"/>
          <p:cNvSpPr/>
          <p:nvPr/>
        </p:nvSpPr>
        <p:spPr>
          <a:xfrm>
            <a:off x="3549608" y="3338545"/>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0" name="Flèche droite 29"/>
          <p:cNvSpPr/>
          <p:nvPr/>
        </p:nvSpPr>
        <p:spPr>
          <a:xfrm>
            <a:off x="7627282" y="5586969"/>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1" name="Flèche droite 30"/>
          <p:cNvSpPr/>
          <p:nvPr/>
        </p:nvSpPr>
        <p:spPr>
          <a:xfrm>
            <a:off x="4875424" y="5555592"/>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2" name="Flèche droite 31"/>
          <p:cNvSpPr/>
          <p:nvPr/>
        </p:nvSpPr>
        <p:spPr>
          <a:xfrm rot="18661608">
            <a:off x="9907615" y="4367592"/>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3" name="Flèche droite 32"/>
          <p:cNvSpPr/>
          <p:nvPr/>
        </p:nvSpPr>
        <p:spPr>
          <a:xfrm rot="3209743">
            <a:off x="7457185" y="2443010"/>
            <a:ext cx="609094" cy="267128"/>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34" name="Flèche droite 33"/>
          <p:cNvSpPr/>
          <p:nvPr/>
        </p:nvSpPr>
        <p:spPr>
          <a:xfrm rot="20727505">
            <a:off x="7492742" y="2097959"/>
            <a:ext cx="873749"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5" name="Ellipse 34"/>
          <p:cNvSpPr/>
          <p:nvPr/>
        </p:nvSpPr>
        <p:spPr>
          <a:xfrm>
            <a:off x="8329463" y="960500"/>
            <a:ext cx="1335742" cy="1362635"/>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7200" b="1" dirty="0"/>
              <a:t>?</a:t>
            </a:r>
          </a:p>
        </p:txBody>
      </p:sp>
      <p:sp>
        <p:nvSpPr>
          <p:cNvPr id="36" name="Flèche droite 35"/>
          <p:cNvSpPr/>
          <p:nvPr/>
        </p:nvSpPr>
        <p:spPr>
          <a:xfrm>
            <a:off x="4042593" y="3338545"/>
            <a:ext cx="609094" cy="267128"/>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37" name="Flèche droite 36"/>
          <p:cNvSpPr/>
          <p:nvPr/>
        </p:nvSpPr>
        <p:spPr>
          <a:xfrm rot="17445324">
            <a:off x="3774061" y="3115104"/>
            <a:ext cx="584168"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8" name="Ellipse 37"/>
          <p:cNvSpPr/>
          <p:nvPr/>
        </p:nvSpPr>
        <p:spPr>
          <a:xfrm>
            <a:off x="3823893" y="1571002"/>
            <a:ext cx="1335742" cy="1362635"/>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7200" b="1" dirty="0"/>
              <a:t>?</a:t>
            </a:r>
          </a:p>
        </p:txBody>
      </p:sp>
      <p:sp>
        <p:nvSpPr>
          <p:cNvPr id="39" name="Flèche droite 38"/>
          <p:cNvSpPr/>
          <p:nvPr/>
        </p:nvSpPr>
        <p:spPr>
          <a:xfrm rot="18583851">
            <a:off x="10316927" y="4192700"/>
            <a:ext cx="609094" cy="267128"/>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40" name="Flèche droite 39"/>
          <p:cNvSpPr/>
          <p:nvPr/>
        </p:nvSpPr>
        <p:spPr>
          <a:xfrm rot="2616874">
            <a:off x="10300187" y="4574723"/>
            <a:ext cx="584168"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41" name="Ellipse 40"/>
          <p:cNvSpPr/>
          <p:nvPr/>
        </p:nvSpPr>
        <p:spPr>
          <a:xfrm>
            <a:off x="10692905" y="4823318"/>
            <a:ext cx="1335742" cy="1362635"/>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7200" b="1" dirty="0"/>
              <a:t>?</a:t>
            </a:r>
          </a:p>
        </p:txBody>
      </p:sp>
    </p:spTree>
    <p:extLst>
      <p:ext uri="{BB962C8B-B14F-4D97-AF65-F5344CB8AC3E}">
        <p14:creationId xmlns:p14="http://schemas.microsoft.com/office/powerpoint/2010/main" val="3280217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
                                        </p:tgtEl>
                                        <p:attrNameLst>
                                          <p:attrName>style.visibility</p:attrName>
                                        </p:attrNameLst>
                                      </p:cBhvr>
                                      <p:to>
                                        <p:strVal val="visible"/>
                                      </p:to>
                                    </p:set>
                                  </p:childTnLst>
                                </p:cTn>
                              </p:par>
                              <p:par>
                                <p:cTn id="9" presetID="26" presetClass="entr" presetSubtype="0" fill="hold" grpId="0" nodeType="withEffect">
                                  <p:stCondLst>
                                    <p:cond delay="0"/>
                                  </p:stCondLst>
                                  <p:childTnLst>
                                    <p:set>
                                      <p:cBhvr>
                                        <p:cTn id="10" dur="1" fill="hold">
                                          <p:stCondLst>
                                            <p:cond delay="0"/>
                                          </p:stCondLst>
                                        </p:cTn>
                                        <p:tgtEl>
                                          <p:spTgt spid="35"/>
                                        </p:tgtEl>
                                        <p:attrNameLst>
                                          <p:attrName>style.visibility</p:attrName>
                                        </p:attrNameLst>
                                      </p:cBhvr>
                                      <p:to>
                                        <p:strVal val="visible"/>
                                      </p:to>
                                    </p:set>
                                    <p:animEffect transition="in" filter="wipe(down)">
                                      <p:cBhvr>
                                        <p:cTn id="11" dur="580">
                                          <p:stCondLst>
                                            <p:cond delay="0"/>
                                          </p:stCondLst>
                                        </p:cTn>
                                        <p:tgtEl>
                                          <p:spTgt spid="35"/>
                                        </p:tgtEl>
                                      </p:cBhvr>
                                    </p:animEffect>
                                    <p:anim calcmode="lin" valueType="num">
                                      <p:cBhvr>
                                        <p:cTn id="12" dur="1822" tmFilter="0,0; 0.14,0.36; 0.43,0.73; 0.71,0.91; 1.0,1.0">
                                          <p:stCondLst>
                                            <p:cond delay="0"/>
                                          </p:stCondLst>
                                        </p:cTn>
                                        <p:tgtEl>
                                          <p:spTgt spid="35"/>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5"/>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5"/>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5"/>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5"/>
                                        </p:tgtEl>
                                        <p:attrNameLst>
                                          <p:attrName>ppt_y</p:attrName>
                                        </p:attrNameLst>
                                      </p:cBhvr>
                                      <p:tavLst>
                                        <p:tav tm="0" fmla="#ppt_y-sin(pi*$)/81">
                                          <p:val>
                                            <p:fltVal val="0"/>
                                          </p:val>
                                        </p:tav>
                                        <p:tav tm="100000">
                                          <p:val>
                                            <p:fltVal val="1"/>
                                          </p:val>
                                        </p:tav>
                                      </p:tavLst>
                                    </p:anim>
                                    <p:animScale>
                                      <p:cBhvr>
                                        <p:cTn id="17" dur="26">
                                          <p:stCondLst>
                                            <p:cond delay="650"/>
                                          </p:stCondLst>
                                        </p:cTn>
                                        <p:tgtEl>
                                          <p:spTgt spid="35"/>
                                        </p:tgtEl>
                                      </p:cBhvr>
                                      <p:to x="100000" y="60000"/>
                                    </p:animScale>
                                    <p:animScale>
                                      <p:cBhvr>
                                        <p:cTn id="18" dur="166" decel="50000">
                                          <p:stCondLst>
                                            <p:cond delay="676"/>
                                          </p:stCondLst>
                                        </p:cTn>
                                        <p:tgtEl>
                                          <p:spTgt spid="35"/>
                                        </p:tgtEl>
                                      </p:cBhvr>
                                      <p:to x="100000" y="100000"/>
                                    </p:animScale>
                                    <p:animScale>
                                      <p:cBhvr>
                                        <p:cTn id="19" dur="26">
                                          <p:stCondLst>
                                            <p:cond delay="1312"/>
                                          </p:stCondLst>
                                        </p:cTn>
                                        <p:tgtEl>
                                          <p:spTgt spid="35"/>
                                        </p:tgtEl>
                                      </p:cBhvr>
                                      <p:to x="100000" y="80000"/>
                                    </p:animScale>
                                    <p:animScale>
                                      <p:cBhvr>
                                        <p:cTn id="20" dur="166" decel="50000">
                                          <p:stCondLst>
                                            <p:cond delay="1338"/>
                                          </p:stCondLst>
                                        </p:cTn>
                                        <p:tgtEl>
                                          <p:spTgt spid="35"/>
                                        </p:tgtEl>
                                      </p:cBhvr>
                                      <p:to x="100000" y="100000"/>
                                    </p:animScale>
                                    <p:animScale>
                                      <p:cBhvr>
                                        <p:cTn id="21" dur="26">
                                          <p:stCondLst>
                                            <p:cond delay="1642"/>
                                          </p:stCondLst>
                                        </p:cTn>
                                        <p:tgtEl>
                                          <p:spTgt spid="35"/>
                                        </p:tgtEl>
                                      </p:cBhvr>
                                      <p:to x="100000" y="90000"/>
                                    </p:animScale>
                                    <p:animScale>
                                      <p:cBhvr>
                                        <p:cTn id="22" dur="166" decel="50000">
                                          <p:stCondLst>
                                            <p:cond delay="1668"/>
                                          </p:stCondLst>
                                        </p:cTn>
                                        <p:tgtEl>
                                          <p:spTgt spid="35"/>
                                        </p:tgtEl>
                                      </p:cBhvr>
                                      <p:to x="100000" y="100000"/>
                                    </p:animScale>
                                    <p:animScale>
                                      <p:cBhvr>
                                        <p:cTn id="23" dur="26">
                                          <p:stCondLst>
                                            <p:cond delay="1808"/>
                                          </p:stCondLst>
                                        </p:cTn>
                                        <p:tgtEl>
                                          <p:spTgt spid="35"/>
                                        </p:tgtEl>
                                      </p:cBhvr>
                                      <p:to x="100000" y="95000"/>
                                    </p:animScale>
                                    <p:animScale>
                                      <p:cBhvr>
                                        <p:cTn id="24" dur="166" decel="50000">
                                          <p:stCondLst>
                                            <p:cond delay="1834"/>
                                          </p:stCondLst>
                                        </p:cTn>
                                        <p:tgtEl>
                                          <p:spTgt spid="35"/>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7"/>
                                        </p:tgtEl>
                                        <p:attrNameLst>
                                          <p:attrName>style.visibility</p:attrName>
                                        </p:attrNameLst>
                                      </p:cBhvr>
                                      <p:to>
                                        <p:strVal val="visible"/>
                                      </p:to>
                                    </p:set>
                                  </p:childTnLst>
                                </p:cTn>
                              </p:par>
                              <p:par>
                                <p:cTn id="31" presetID="26" presetClass="entr" presetSubtype="0" fill="hold" grpId="0" nodeType="withEffect">
                                  <p:stCondLst>
                                    <p:cond delay="0"/>
                                  </p:stCondLst>
                                  <p:childTnLst>
                                    <p:set>
                                      <p:cBhvr>
                                        <p:cTn id="32" dur="1" fill="hold">
                                          <p:stCondLst>
                                            <p:cond delay="0"/>
                                          </p:stCondLst>
                                        </p:cTn>
                                        <p:tgtEl>
                                          <p:spTgt spid="38"/>
                                        </p:tgtEl>
                                        <p:attrNameLst>
                                          <p:attrName>style.visibility</p:attrName>
                                        </p:attrNameLst>
                                      </p:cBhvr>
                                      <p:to>
                                        <p:strVal val="visible"/>
                                      </p:to>
                                    </p:set>
                                    <p:animEffect transition="in" filter="wipe(down)">
                                      <p:cBhvr>
                                        <p:cTn id="33" dur="580">
                                          <p:stCondLst>
                                            <p:cond delay="0"/>
                                          </p:stCondLst>
                                        </p:cTn>
                                        <p:tgtEl>
                                          <p:spTgt spid="38"/>
                                        </p:tgtEl>
                                      </p:cBhvr>
                                    </p:animEffect>
                                    <p:anim calcmode="lin" valueType="num">
                                      <p:cBhvr>
                                        <p:cTn id="34" dur="1822" tmFilter="0,0; 0.14,0.36; 0.43,0.73; 0.71,0.91; 1.0,1.0">
                                          <p:stCondLst>
                                            <p:cond delay="0"/>
                                          </p:stCondLst>
                                        </p:cTn>
                                        <p:tgtEl>
                                          <p:spTgt spid="38"/>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8"/>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8"/>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8"/>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8"/>
                                        </p:tgtEl>
                                        <p:attrNameLst>
                                          <p:attrName>ppt_y</p:attrName>
                                        </p:attrNameLst>
                                      </p:cBhvr>
                                      <p:tavLst>
                                        <p:tav tm="0" fmla="#ppt_y-sin(pi*$)/81">
                                          <p:val>
                                            <p:fltVal val="0"/>
                                          </p:val>
                                        </p:tav>
                                        <p:tav tm="100000">
                                          <p:val>
                                            <p:fltVal val="1"/>
                                          </p:val>
                                        </p:tav>
                                      </p:tavLst>
                                    </p:anim>
                                    <p:animScale>
                                      <p:cBhvr>
                                        <p:cTn id="39" dur="26">
                                          <p:stCondLst>
                                            <p:cond delay="650"/>
                                          </p:stCondLst>
                                        </p:cTn>
                                        <p:tgtEl>
                                          <p:spTgt spid="38"/>
                                        </p:tgtEl>
                                      </p:cBhvr>
                                      <p:to x="100000" y="60000"/>
                                    </p:animScale>
                                    <p:animScale>
                                      <p:cBhvr>
                                        <p:cTn id="40" dur="166" decel="50000">
                                          <p:stCondLst>
                                            <p:cond delay="676"/>
                                          </p:stCondLst>
                                        </p:cTn>
                                        <p:tgtEl>
                                          <p:spTgt spid="38"/>
                                        </p:tgtEl>
                                      </p:cBhvr>
                                      <p:to x="100000" y="100000"/>
                                    </p:animScale>
                                    <p:animScale>
                                      <p:cBhvr>
                                        <p:cTn id="41" dur="26">
                                          <p:stCondLst>
                                            <p:cond delay="1312"/>
                                          </p:stCondLst>
                                        </p:cTn>
                                        <p:tgtEl>
                                          <p:spTgt spid="38"/>
                                        </p:tgtEl>
                                      </p:cBhvr>
                                      <p:to x="100000" y="80000"/>
                                    </p:animScale>
                                    <p:animScale>
                                      <p:cBhvr>
                                        <p:cTn id="42" dur="166" decel="50000">
                                          <p:stCondLst>
                                            <p:cond delay="1338"/>
                                          </p:stCondLst>
                                        </p:cTn>
                                        <p:tgtEl>
                                          <p:spTgt spid="38"/>
                                        </p:tgtEl>
                                      </p:cBhvr>
                                      <p:to x="100000" y="100000"/>
                                    </p:animScale>
                                    <p:animScale>
                                      <p:cBhvr>
                                        <p:cTn id="43" dur="26">
                                          <p:stCondLst>
                                            <p:cond delay="1642"/>
                                          </p:stCondLst>
                                        </p:cTn>
                                        <p:tgtEl>
                                          <p:spTgt spid="38"/>
                                        </p:tgtEl>
                                      </p:cBhvr>
                                      <p:to x="100000" y="90000"/>
                                    </p:animScale>
                                    <p:animScale>
                                      <p:cBhvr>
                                        <p:cTn id="44" dur="166" decel="50000">
                                          <p:stCondLst>
                                            <p:cond delay="1668"/>
                                          </p:stCondLst>
                                        </p:cTn>
                                        <p:tgtEl>
                                          <p:spTgt spid="38"/>
                                        </p:tgtEl>
                                      </p:cBhvr>
                                      <p:to x="100000" y="100000"/>
                                    </p:animScale>
                                    <p:animScale>
                                      <p:cBhvr>
                                        <p:cTn id="45" dur="26">
                                          <p:stCondLst>
                                            <p:cond delay="1808"/>
                                          </p:stCondLst>
                                        </p:cTn>
                                        <p:tgtEl>
                                          <p:spTgt spid="38"/>
                                        </p:tgtEl>
                                      </p:cBhvr>
                                      <p:to x="100000" y="95000"/>
                                    </p:animScale>
                                    <p:animScale>
                                      <p:cBhvr>
                                        <p:cTn id="46" dur="166" decel="50000">
                                          <p:stCondLst>
                                            <p:cond delay="1834"/>
                                          </p:stCondLst>
                                        </p:cTn>
                                        <p:tgtEl>
                                          <p:spTgt spid="38"/>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9"/>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0"/>
                                        </p:tgtEl>
                                        <p:attrNameLst>
                                          <p:attrName>style.visibility</p:attrName>
                                        </p:attrNameLst>
                                      </p:cBhvr>
                                      <p:to>
                                        <p:strVal val="visible"/>
                                      </p:to>
                                    </p:set>
                                  </p:childTnLst>
                                </p:cTn>
                              </p:par>
                              <p:par>
                                <p:cTn id="53" presetID="26" presetClass="entr" presetSubtype="0" fill="hold" grpId="0" nodeType="withEffect">
                                  <p:stCondLst>
                                    <p:cond delay="0"/>
                                  </p:stCondLst>
                                  <p:childTnLst>
                                    <p:set>
                                      <p:cBhvr>
                                        <p:cTn id="54" dur="1" fill="hold">
                                          <p:stCondLst>
                                            <p:cond delay="0"/>
                                          </p:stCondLst>
                                        </p:cTn>
                                        <p:tgtEl>
                                          <p:spTgt spid="41"/>
                                        </p:tgtEl>
                                        <p:attrNameLst>
                                          <p:attrName>style.visibility</p:attrName>
                                        </p:attrNameLst>
                                      </p:cBhvr>
                                      <p:to>
                                        <p:strVal val="visible"/>
                                      </p:to>
                                    </p:set>
                                    <p:animEffect transition="in" filter="wipe(down)">
                                      <p:cBhvr>
                                        <p:cTn id="55" dur="580">
                                          <p:stCondLst>
                                            <p:cond delay="0"/>
                                          </p:stCondLst>
                                        </p:cTn>
                                        <p:tgtEl>
                                          <p:spTgt spid="41"/>
                                        </p:tgtEl>
                                      </p:cBhvr>
                                    </p:animEffect>
                                    <p:anim calcmode="lin" valueType="num">
                                      <p:cBhvr>
                                        <p:cTn id="56" dur="1822" tmFilter="0,0; 0.14,0.36; 0.43,0.73; 0.71,0.91; 1.0,1.0">
                                          <p:stCondLst>
                                            <p:cond delay="0"/>
                                          </p:stCondLst>
                                        </p:cTn>
                                        <p:tgtEl>
                                          <p:spTgt spid="41"/>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41"/>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41"/>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41"/>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41"/>
                                        </p:tgtEl>
                                        <p:attrNameLst>
                                          <p:attrName>ppt_y</p:attrName>
                                        </p:attrNameLst>
                                      </p:cBhvr>
                                      <p:tavLst>
                                        <p:tav tm="0" fmla="#ppt_y-sin(pi*$)/81">
                                          <p:val>
                                            <p:fltVal val="0"/>
                                          </p:val>
                                        </p:tav>
                                        <p:tav tm="100000">
                                          <p:val>
                                            <p:fltVal val="1"/>
                                          </p:val>
                                        </p:tav>
                                      </p:tavLst>
                                    </p:anim>
                                    <p:animScale>
                                      <p:cBhvr>
                                        <p:cTn id="61" dur="26">
                                          <p:stCondLst>
                                            <p:cond delay="650"/>
                                          </p:stCondLst>
                                        </p:cTn>
                                        <p:tgtEl>
                                          <p:spTgt spid="41"/>
                                        </p:tgtEl>
                                      </p:cBhvr>
                                      <p:to x="100000" y="60000"/>
                                    </p:animScale>
                                    <p:animScale>
                                      <p:cBhvr>
                                        <p:cTn id="62" dur="166" decel="50000">
                                          <p:stCondLst>
                                            <p:cond delay="676"/>
                                          </p:stCondLst>
                                        </p:cTn>
                                        <p:tgtEl>
                                          <p:spTgt spid="41"/>
                                        </p:tgtEl>
                                      </p:cBhvr>
                                      <p:to x="100000" y="100000"/>
                                    </p:animScale>
                                    <p:animScale>
                                      <p:cBhvr>
                                        <p:cTn id="63" dur="26">
                                          <p:stCondLst>
                                            <p:cond delay="1312"/>
                                          </p:stCondLst>
                                        </p:cTn>
                                        <p:tgtEl>
                                          <p:spTgt spid="41"/>
                                        </p:tgtEl>
                                      </p:cBhvr>
                                      <p:to x="100000" y="80000"/>
                                    </p:animScale>
                                    <p:animScale>
                                      <p:cBhvr>
                                        <p:cTn id="64" dur="166" decel="50000">
                                          <p:stCondLst>
                                            <p:cond delay="1338"/>
                                          </p:stCondLst>
                                        </p:cTn>
                                        <p:tgtEl>
                                          <p:spTgt spid="41"/>
                                        </p:tgtEl>
                                      </p:cBhvr>
                                      <p:to x="100000" y="100000"/>
                                    </p:animScale>
                                    <p:animScale>
                                      <p:cBhvr>
                                        <p:cTn id="65" dur="26">
                                          <p:stCondLst>
                                            <p:cond delay="1642"/>
                                          </p:stCondLst>
                                        </p:cTn>
                                        <p:tgtEl>
                                          <p:spTgt spid="41"/>
                                        </p:tgtEl>
                                      </p:cBhvr>
                                      <p:to x="100000" y="90000"/>
                                    </p:animScale>
                                    <p:animScale>
                                      <p:cBhvr>
                                        <p:cTn id="66" dur="166" decel="50000">
                                          <p:stCondLst>
                                            <p:cond delay="1668"/>
                                          </p:stCondLst>
                                        </p:cTn>
                                        <p:tgtEl>
                                          <p:spTgt spid="41"/>
                                        </p:tgtEl>
                                      </p:cBhvr>
                                      <p:to x="100000" y="100000"/>
                                    </p:animScale>
                                    <p:animScale>
                                      <p:cBhvr>
                                        <p:cTn id="67" dur="26">
                                          <p:stCondLst>
                                            <p:cond delay="1808"/>
                                          </p:stCondLst>
                                        </p:cTn>
                                        <p:tgtEl>
                                          <p:spTgt spid="41"/>
                                        </p:tgtEl>
                                      </p:cBhvr>
                                      <p:to x="100000" y="95000"/>
                                    </p:animScale>
                                    <p:animScale>
                                      <p:cBhvr>
                                        <p:cTn id="68" dur="166" decel="50000">
                                          <p:stCondLst>
                                            <p:cond delay="1834"/>
                                          </p:stCondLst>
                                        </p:cTn>
                                        <p:tgtEl>
                                          <p:spTgt spid="4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4" grpId="0" animBg="1"/>
      <p:bldP spid="35" grpId="0" animBg="1"/>
      <p:bldP spid="36" grpId="0" animBg="1"/>
      <p:bldP spid="37" grpId="0" animBg="1"/>
      <p:bldP spid="38" grpId="0" animBg="1"/>
      <p:bldP spid="39" grpId="0" animBg="1"/>
      <p:bldP spid="40" grpId="0" animBg="1"/>
      <p:bldP spid="4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96092" y="610136"/>
            <a:ext cx="11451265" cy="6247864"/>
          </a:xfrm>
          <a:prstGeom prst="rect">
            <a:avLst/>
          </a:prstGeom>
          <a:noFill/>
        </p:spPr>
        <p:txBody>
          <a:bodyPr wrap="square" rtlCol="0">
            <a:spAutoFit/>
          </a:bodyPr>
          <a:lstStyle/>
          <a:p>
            <a:r>
              <a:rPr lang="fr-FR" sz="2800" dirty="0"/>
              <a:t>Un exemple de solution alternative imaginée par un jeune homme très agressif en ITEP : Anatole, 15 ans, grand et costaud…</a:t>
            </a:r>
          </a:p>
          <a:p>
            <a:endParaRPr lang="fr-FR" sz="2800" dirty="0"/>
          </a:p>
          <a:p>
            <a:pPr marL="457200" indent="-457200">
              <a:buFont typeface="Wingdings" panose="05000000000000000000" pitchFamily="2" charset="2"/>
              <a:buChar char="q"/>
            </a:pPr>
            <a:r>
              <a:rPr lang="fr-FR" sz="2800" dirty="0"/>
              <a:t>Depuis son arrivée, Anatole se montre agressif tous les soirs, à la tombée de la nuit. Les méthodes habituelles visant à renforcer le cadre sécurisant n’y changent rien…</a:t>
            </a:r>
          </a:p>
          <a:p>
            <a:pPr marL="457200" indent="-457200">
              <a:buFont typeface="Wingdings" panose="05000000000000000000" pitchFamily="2" charset="2"/>
              <a:buChar char="q"/>
            </a:pPr>
            <a:endParaRPr lang="fr-FR" sz="2800" dirty="0"/>
          </a:p>
          <a:p>
            <a:pPr marL="457200" indent="-457200">
              <a:buFont typeface="Wingdings" panose="05000000000000000000" pitchFamily="2" charset="2"/>
              <a:buChar char="q"/>
            </a:pPr>
            <a:r>
              <a:rPr lang="fr-FR" sz="2800" dirty="0"/>
              <a:t>Anatole est au bord de l’exclusion. Il a agressé plusieurs adultes. Il est convoqué chez le Chef de service pour la 5</a:t>
            </a:r>
            <a:r>
              <a:rPr lang="fr-FR" sz="2800" baseline="30000" dirty="0"/>
              <a:t>ème</a:t>
            </a:r>
            <a:r>
              <a:rPr lang="fr-FR" sz="2800" dirty="0"/>
              <a:t> fois… La cartographie vient d’être réalisée.</a:t>
            </a:r>
          </a:p>
          <a:p>
            <a:endParaRPr lang="fr-FR" sz="2800" dirty="0"/>
          </a:p>
          <a:p>
            <a:pPr marL="457200" indent="-457200">
              <a:buFont typeface="Wingdings" panose="05000000000000000000" pitchFamily="2" charset="2"/>
              <a:buChar char="q"/>
            </a:pPr>
            <a:r>
              <a:rPr lang="fr-FR" sz="2800" dirty="0"/>
              <a:t>Extraits de l’entretien :</a:t>
            </a:r>
          </a:p>
          <a:p>
            <a:pPr marL="285750" indent="-285750">
              <a:buFont typeface="Wingdings" panose="05000000000000000000" pitchFamily="2" charset="2"/>
              <a:buChar char="q"/>
            </a:pPr>
            <a:endParaRPr lang="fr-FR" dirty="0"/>
          </a:p>
          <a:p>
            <a:pPr marL="457200" indent="-457200">
              <a:buFont typeface="Wingdings" panose="05000000000000000000" pitchFamily="2" charset="2"/>
              <a:buChar char="q"/>
            </a:pPr>
            <a:endParaRPr lang="fr-FR" dirty="0"/>
          </a:p>
        </p:txBody>
      </p:sp>
    </p:spTree>
    <p:extLst>
      <p:ext uri="{BB962C8B-B14F-4D97-AF65-F5344CB8AC3E}">
        <p14:creationId xmlns:p14="http://schemas.microsoft.com/office/powerpoint/2010/main" val="15479012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387" y="1430919"/>
            <a:ext cx="11855302" cy="3970318"/>
          </a:xfrm>
          <a:prstGeom prst="rect">
            <a:avLst/>
          </a:prstGeom>
        </p:spPr>
        <p:txBody>
          <a:bodyPr wrap="square">
            <a:spAutoFit/>
          </a:bodyPr>
          <a:lstStyle/>
          <a:p>
            <a:pPr marL="285750" indent="-285750">
              <a:buFontTx/>
              <a:buChar char="-"/>
            </a:pPr>
            <a:r>
              <a:rPr lang="fr-FR" sz="2800" dirty="0"/>
              <a:t>Je n’y peux rien, tous les soirs mon énervement me déborde, la nuit fait « déclic » et je deviens comme fou. Je ne peux pas me calmer …</a:t>
            </a:r>
          </a:p>
          <a:p>
            <a:pPr marL="285750" indent="-285750">
              <a:buFontTx/>
              <a:buChar char="-"/>
            </a:pPr>
            <a:r>
              <a:rPr lang="fr-FR" sz="2800" dirty="0"/>
              <a:t>Est-ce que tu parviens à sentir ton « énervement » monter avant qu’il ne soit trop tard ?</a:t>
            </a:r>
          </a:p>
          <a:p>
            <a:pPr marL="285750" indent="-285750">
              <a:buFontTx/>
              <a:buChar char="-"/>
            </a:pPr>
            <a:r>
              <a:rPr lang="fr-FR" sz="2800" dirty="0"/>
              <a:t>Comment ça ?</a:t>
            </a:r>
          </a:p>
          <a:p>
            <a:pPr marL="285750" indent="-285750">
              <a:buFontTx/>
              <a:buChar char="-"/>
            </a:pPr>
            <a:r>
              <a:rPr lang="fr-FR" sz="2800" dirty="0"/>
              <a:t>Si ton corps est un thermomètre à énervement, peux tu essayer de me montrer à partir de quel niveau tu repères le « déclic »?</a:t>
            </a:r>
          </a:p>
          <a:p>
            <a:pPr marL="285750" indent="-285750">
              <a:buFontTx/>
              <a:buChar char="-"/>
            </a:pPr>
            <a:r>
              <a:rPr lang="fr-FR" sz="2800" dirty="0"/>
              <a:t>…</a:t>
            </a:r>
          </a:p>
        </p:txBody>
      </p:sp>
    </p:spTree>
    <p:extLst>
      <p:ext uri="{BB962C8B-B14F-4D97-AF65-F5344CB8AC3E}">
        <p14:creationId xmlns:p14="http://schemas.microsoft.com/office/powerpoint/2010/main" val="14805495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3419" y="0"/>
            <a:ext cx="11855302" cy="6555641"/>
          </a:xfrm>
          <a:prstGeom prst="rect">
            <a:avLst/>
          </a:prstGeom>
        </p:spPr>
        <p:txBody>
          <a:bodyPr wrap="square">
            <a:spAutoFit/>
          </a:bodyPr>
          <a:lstStyle/>
          <a:p>
            <a:pPr marL="285750" indent="-285750">
              <a:buFontTx/>
              <a:buChar char="-"/>
            </a:pPr>
            <a:endParaRPr lang="fr-FR" sz="2800" dirty="0"/>
          </a:p>
          <a:p>
            <a:pPr marL="285750" indent="-285750">
              <a:buFontTx/>
              <a:buChar char="-"/>
            </a:pPr>
            <a:r>
              <a:rPr lang="fr-FR" sz="2800" dirty="0"/>
              <a:t>Tu as besoin de quoi ?</a:t>
            </a:r>
          </a:p>
          <a:p>
            <a:pPr marL="285750" indent="-285750">
              <a:buFontTx/>
              <a:buChar char="-"/>
            </a:pPr>
            <a:r>
              <a:rPr lang="fr-FR" sz="2800" dirty="0"/>
              <a:t>De sortir d’ici, d’être seul, de respirer</a:t>
            </a:r>
          </a:p>
          <a:p>
            <a:pPr marL="285750" indent="-285750">
              <a:buFontTx/>
              <a:buChar char="-"/>
            </a:pPr>
            <a:r>
              <a:rPr lang="fr-FR" sz="2800" dirty="0"/>
              <a:t>Tu penses arriver à repérer ce qui se passe en toi, dans ton corps juste avant le « déclic » ? </a:t>
            </a:r>
          </a:p>
          <a:p>
            <a:pPr marL="285750" indent="-285750">
              <a:buFontTx/>
              <a:buChar char="-"/>
            </a:pPr>
            <a:r>
              <a:rPr lang="fr-FR" sz="2800" dirty="0"/>
              <a:t>Je peux essayer</a:t>
            </a:r>
          </a:p>
          <a:p>
            <a:pPr marL="285750" indent="-285750">
              <a:buFontTx/>
              <a:buChar char="-"/>
            </a:pPr>
            <a:r>
              <a:rPr lang="fr-FR" sz="2800" dirty="0"/>
              <a:t>Tu peux me montrer où cela pourrait être sur ta cartographie ?</a:t>
            </a:r>
          </a:p>
          <a:p>
            <a:pPr marL="285750" indent="-285750">
              <a:buFontTx/>
              <a:buChar char="-"/>
            </a:pPr>
            <a:r>
              <a:rPr lang="fr-FR" sz="2800" dirty="0"/>
              <a:t>…</a:t>
            </a:r>
          </a:p>
          <a:p>
            <a:pPr marL="285750" indent="-285750">
              <a:buFontTx/>
              <a:buChar char="-"/>
            </a:pPr>
            <a:endParaRPr lang="fr-FR" sz="2800" dirty="0"/>
          </a:p>
          <a:p>
            <a:pPr marL="285750" indent="-285750">
              <a:buFontTx/>
              <a:buChar char="-"/>
            </a:pPr>
            <a:r>
              <a:rPr lang="fr-FR" sz="2800" dirty="0"/>
              <a:t>« sortir, seul et respirer… » Tu penses que ça peut t’aider ?</a:t>
            </a:r>
          </a:p>
          <a:p>
            <a:pPr marL="285750" indent="-285750">
              <a:buFontTx/>
              <a:buChar char="-"/>
            </a:pPr>
            <a:r>
              <a:rPr lang="fr-FR" sz="2800" dirty="0"/>
              <a:t>Euh… Les </a:t>
            </a:r>
            <a:r>
              <a:rPr lang="fr-FR" sz="2800" dirty="0" err="1"/>
              <a:t>éducs</a:t>
            </a:r>
            <a:r>
              <a:rPr lang="fr-FR" sz="2800" dirty="0"/>
              <a:t> ne seront pas d’accord…</a:t>
            </a:r>
          </a:p>
          <a:p>
            <a:pPr marL="285750" indent="-285750">
              <a:buFontTx/>
              <a:buChar char="-"/>
            </a:pPr>
            <a:r>
              <a:rPr lang="fr-FR" sz="2800" dirty="0"/>
              <a:t>On va leur expliquer ton cheminement d’aujourd’hui. Viens on va voir à quel endroit tu pourras aller si besoin…</a:t>
            </a:r>
          </a:p>
          <a:p>
            <a:pPr marL="285750" indent="-285750">
              <a:buFontTx/>
              <a:buChar char="-"/>
            </a:pPr>
            <a:r>
              <a:rPr lang="fr-FR" sz="2800" dirty="0"/>
              <a:t>…</a:t>
            </a:r>
          </a:p>
          <a:p>
            <a:pPr marL="285750" indent="-285750">
              <a:buFontTx/>
              <a:buChar char="-"/>
            </a:pPr>
            <a:endParaRPr lang="fr-FR" sz="2800" dirty="0"/>
          </a:p>
        </p:txBody>
      </p:sp>
    </p:spTree>
    <p:extLst>
      <p:ext uri="{BB962C8B-B14F-4D97-AF65-F5344CB8AC3E}">
        <p14:creationId xmlns:p14="http://schemas.microsoft.com/office/powerpoint/2010/main" val="40515188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6211" y="836054"/>
            <a:ext cx="11157097" cy="5693866"/>
          </a:xfrm>
          <a:prstGeom prst="rect">
            <a:avLst/>
          </a:prstGeom>
        </p:spPr>
        <p:txBody>
          <a:bodyPr wrap="square">
            <a:spAutoFit/>
          </a:bodyPr>
          <a:lstStyle/>
          <a:p>
            <a:r>
              <a:rPr lang="fr-FR" sz="2800" dirty="0"/>
              <a:t>Mise en place d’un système de jetons. 5 jetons remis tous les lundis. 5 minutes par jeton, 24/24, sans motif, sans explication. Il gère seul. </a:t>
            </a:r>
          </a:p>
          <a:p>
            <a:r>
              <a:rPr lang="fr-FR" sz="2800" dirty="0"/>
              <a:t>En présence d’Anatole, par courriel, le chef de service informe la totalité du personnel du caractère exceptionnel du dispositif. Il demande à l’équipe d’informer les autres jeunes du groupe.</a:t>
            </a:r>
          </a:p>
          <a:p>
            <a:endParaRPr lang="fr-FR" sz="2800" dirty="0"/>
          </a:p>
          <a:p>
            <a:r>
              <a:rPr lang="fr-FR" sz="2800" dirty="0"/>
              <a:t>Epilogue : diminution immédiate et durable de 50% de passages à l’acte et diminution durable de 80% de l’intensité des passages à l’acte d’Anatole. Après 3 semaines, il ne se servait plus que d’un jeton en moyenne par semaine.</a:t>
            </a:r>
          </a:p>
          <a:p>
            <a:pPr marL="285750" indent="-285750">
              <a:buFontTx/>
              <a:buChar char="-"/>
            </a:pPr>
            <a:endParaRPr lang="fr-FR" sz="2800" dirty="0"/>
          </a:p>
        </p:txBody>
      </p:sp>
    </p:spTree>
    <p:extLst>
      <p:ext uri="{BB962C8B-B14F-4D97-AF65-F5344CB8AC3E}">
        <p14:creationId xmlns:p14="http://schemas.microsoft.com/office/powerpoint/2010/main" val="8347754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 y="0"/>
            <a:ext cx="12191999" cy="7109639"/>
          </a:xfrm>
          <a:prstGeom prst="rect">
            <a:avLst/>
          </a:prstGeom>
          <a:noFill/>
        </p:spPr>
        <p:txBody>
          <a:bodyPr wrap="square" rtlCol="0">
            <a:spAutoFit/>
          </a:bodyPr>
          <a:lstStyle/>
          <a:p>
            <a:r>
              <a:rPr lang="fr-FR" sz="2800" b="1" dirty="0"/>
              <a:t>Remarques</a:t>
            </a:r>
            <a:r>
              <a:rPr lang="fr-FR" sz="2800" dirty="0"/>
              <a:t> : </a:t>
            </a:r>
          </a:p>
          <a:p>
            <a:endParaRPr lang="fr-FR" sz="1200" dirty="0"/>
          </a:p>
          <a:p>
            <a:pPr marL="457200" indent="-457200">
              <a:buFont typeface="Wingdings" panose="05000000000000000000" pitchFamily="2" charset="2"/>
              <a:buChar char="q"/>
            </a:pPr>
            <a:r>
              <a:rPr lang="fr-FR" sz="2000" dirty="0"/>
              <a:t>Le professionnel accompagne le cheminement de la pensée de la personne. Il insiste volontairement sur les choix sémantiques de la personne, il les reprend à chaque fois que possible.</a:t>
            </a:r>
          </a:p>
          <a:p>
            <a:pPr marL="457200" indent="-457200">
              <a:buFont typeface="Wingdings" panose="05000000000000000000" pitchFamily="2" charset="2"/>
              <a:buChar char="q"/>
            </a:pPr>
            <a:endParaRPr lang="fr-FR" sz="2000" dirty="0"/>
          </a:p>
          <a:p>
            <a:pPr marL="457200" indent="-457200">
              <a:buFont typeface="Wingdings" panose="05000000000000000000" pitchFamily="2" charset="2"/>
              <a:buChar char="q"/>
            </a:pPr>
            <a:r>
              <a:rPr lang="fr-FR" sz="2000" dirty="0"/>
              <a:t>Le professionnel porte l’entretien. La qualité de production de la personne dépend de la qualité de l’accompagnement. </a:t>
            </a:r>
          </a:p>
          <a:p>
            <a:r>
              <a:rPr lang="fr-FR" sz="2000" dirty="0"/>
              <a:t>	« Partons du principe que s’ils savaient faire sans nous, ils ne seraient pas avec nous… »</a:t>
            </a:r>
          </a:p>
          <a:p>
            <a:pPr marL="457200" indent="-457200">
              <a:buFont typeface="Wingdings" panose="05000000000000000000" pitchFamily="2" charset="2"/>
              <a:buChar char="q"/>
            </a:pPr>
            <a:endParaRPr lang="fr-FR" sz="2000" dirty="0"/>
          </a:p>
          <a:p>
            <a:pPr marL="457200" indent="-457200">
              <a:buFont typeface="Wingdings" panose="05000000000000000000" pitchFamily="2" charset="2"/>
              <a:buChar char="q"/>
            </a:pPr>
            <a:r>
              <a:rPr lang="fr-FR" sz="2000" dirty="0"/>
              <a:t>Dans l’exemple d’Anatole, le ressort de la sortie de crise est au moins double :</a:t>
            </a:r>
          </a:p>
          <a:p>
            <a:endParaRPr lang="fr-FR" sz="2400" dirty="0"/>
          </a:p>
          <a:p>
            <a:pPr marL="457200" indent="-457200">
              <a:buFont typeface="Wingdings" panose="05000000000000000000" pitchFamily="2" charset="2"/>
              <a:buChar char="Ø"/>
            </a:pPr>
            <a:r>
              <a:rPr lang="fr-FR" sz="2800" b="1" dirty="0"/>
              <a:t>Il a été accompagné dans l’activation de sa machine à penser et il a pu produire du sens.</a:t>
            </a:r>
          </a:p>
          <a:p>
            <a:pPr lvl="1"/>
            <a:endParaRPr lang="fr-FR" sz="2800" b="1" dirty="0"/>
          </a:p>
          <a:p>
            <a:pPr marL="457200" indent="-457200">
              <a:buFont typeface="Wingdings" panose="05000000000000000000" pitchFamily="2" charset="2"/>
              <a:buChar char="Ø"/>
            </a:pPr>
            <a:r>
              <a:rPr lang="fr-FR" sz="2800" b="1" dirty="0"/>
              <a:t>Il a été entendu, accueilli et pris en compte dans ses difficultés, ses angoisses et sa souffrance. Le dispositif des jetons lui aura permis de vérifier l’engagement et la fiabilité des professionnels, au-delà de tout jugement et de tout système punitif…</a:t>
            </a:r>
          </a:p>
        </p:txBody>
      </p:sp>
    </p:spTree>
    <p:extLst>
      <p:ext uri="{BB962C8B-B14F-4D97-AF65-F5344CB8AC3E}">
        <p14:creationId xmlns:p14="http://schemas.microsoft.com/office/powerpoint/2010/main" val="14398570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852" y="448887"/>
            <a:ext cx="11137281" cy="245380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ZoneTexte 4"/>
          <p:cNvSpPr txBox="1"/>
          <p:nvPr/>
        </p:nvSpPr>
        <p:spPr>
          <a:xfrm>
            <a:off x="592118" y="3989453"/>
            <a:ext cx="11041015" cy="1692771"/>
          </a:xfrm>
          <a:prstGeom prst="rect">
            <a:avLst/>
          </a:prstGeom>
          <a:noFill/>
        </p:spPr>
        <p:txBody>
          <a:bodyPr wrap="square" rtlCol="0">
            <a:spAutoFit/>
          </a:bodyPr>
          <a:lstStyle/>
          <a:p>
            <a:r>
              <a:rPr lang="fr-FR" sz="3000" b="1" dirty="0">
                <a:solidFill>
                  <a:schemeClr val="bg2">
                    <a:lumMod val="75000"/>
                  </a:schemeClr>
                </a:solidFill>
              </a:rPr>
              <a:t>La corbeille</a:t>
            </a:r>
          </a:p>
          <a:p>
            <a:r>
              <a:rPr lang="fr-FR" sz="2000" b="1" dirty="0">
                <a:solidFill>
                  <a:schemeClr val="bg2">
                    <a:lumMod val="75000"/>
                  </a:schemeClr>
                </a:solidFill>
              </a:rPr>
              <a:t>Ou le traitement institutionnel de la transgression exceptionnelle.</a:t>
            </a:r>
            <a:endParaRPr lang="fr-FR" sz="2000" dirty="0">
              <a:solidFill>
                <a:schemeClr val="bg2">
                  <a:lumMod val="75000"/>
                </a:schemeClr>
              </a:solidFill>
            </a:endParaRPr>
          </a:p>
          <a:p>
            <a:pPr algn="ctr"/>
            <a:endParaRPr lang="fr-FR" sz="3200" dirty="0"/>
          </a:p>
          <a:p>
            <a:pPr algn="r"/>
            <a:r>
              <a:rPr lang="fr-FR" dirty="0"/>
              <a:t>Hervé REISS Educ-Enjeux novembre 2014</a:t>
            </a:r>
          </a:p>
        </p:txBody>
      </p:sp>
    </p:spTree>
    <p:extLst>
      <p:ext uri="{BB962C8B-B14F-4D97-AF65-F5344CB8AC3E}">
        <p14:creationId xmlns:p14="http://schemas.microsoft.com/office/powerpoint/2010/main" val="35153483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38313" y="142875"/>
            <a:ext cx="8786812" cy="1143000"/>
          </a:xfrm>
        </p:spPr>
        <p:txBody>
          <a:bodyPr rtlCol="0">
            <a:normAutofit/>
          </a:bodyPr>
          <a:lstStyle/>
          <a:p>
            <a:pPr algn="ctr">
              <a:defRPr/>
            </a:pPr>
            <a:r>
              <a:rPr lang="fr-FR" b="1">
                <a:latin typeface="Arial" pitchFamily="34" charset="0"/>
                <a:cs typeface="Arial" pitchFamily="34" charset="0"/>
              </a:rPr>
              <a:t>Des sanctions éducatives réfléchies et assumées.</a:t>
            </a:r>
          </a:p>
        </p:txBody>
      </p:sp>
      <p:sp>
        <p:nvSpPr>
          <p:cNvPr id="7" name="Espace réservé du numéro de diapositive 6"/>
          <p:cNvSpPr>
            <a:spLocks noGrp="1"/>
          </p:cNvSpPr>
          <p:nvPr>
            <p:ph type="sldNum" sz="quarter" idx="12"/>
          </p:nvPr>
        </p:nvSpPr>
        <p:spPr/>
        <p:txBody>
          <a:bodyPr/>
          <a:lstStyle/>
          <a:p>
            <a:fld id="{DB7C49F0-203E-4014-8E82-4BE00B58170C}" type="slidenum">
              <a:rPr lang="fr-FR" smtClean="0"/>
              <a:pPr/>
              <a:t>29</a:t>
            </a:fld>
            <a:endParaRPr lang="fr-FR"/>
          </a:p>
        </p:txBody>
      </p:sp>
      <p:sp>
        <p:nvSpPr>
          <p:cNvPr id="3" name="ZoneTexte 2"/>
          <p:cNvSpPr txBox="1">
            <a:spLocks noChangeArrowheads="1"/>
          </p:cNvSpPr>
          <p:nvPr/>
        </p:nvSpPr>
        <p:spPr bwMode="auto">
          <a:xfrm>
            <a:off x="1524001" y="1268414"/>
            <a:ext cx="8786813" cy="6255559"/>
          </a:xfrm>
          <a:prstGeom prst="rect">
            <a:avLst/>
          </a:prstGeom>
          <a:noFill/>
          <a:ln w="9525">
            <a:noFill/>
            <a:miter lim="800000"/>
            <a:headEnd/>
            <a:tailEnd/>
          </a:ln>
        </p:spPr>
        <p:txBody>
          <a:bodyPr>
            <a:spAutoFit/>
          </a:bodyPr>
          <a:lstStyle/>
          <a:p>
            <a:pPr algn="just">
              <a:spcAft>
                <a:spcPts val="1500"/>
              </a:spcAft>
              <a:defRPr/>
            </a:pPr>
            <a:r>
              <a:rPr lang="fr-FR" sz="2000" b="1" dirty="0"/>
              <a:t>Définition d’un protocole de sanctions </a:t>
            </a:r>
            <a:r>
              <a:rPr lang="fr-FR" sz="2000" dirty="0"/>
              <a:t>qui s’impose à tous. </a:t>
            </a:r>
          </a:p>
          <a:p>
            <a:pPr algn="just">
              <a:spcAft>
                <a:spcPts val="1500"/>
              </a:spcAft>
              <a:defRPr/>
            </a:pPr>
            <a:r>
              <a:rPr lang="fr-FR" sz="2000" dirty="0"/>
              <a:t>La posture et le discours de l’adulte confirment que </a:t>
            </a:r>
            <a:r>
              <a:rPr lang="fr-FR" sz="2000" b="1" u="sng" dirty="0"/>
              <a:t>seul l’acte transgressif est sanctionné </a:t>
            </a:r>
            <a:r>
              <a:rPr lang="fr-FR" sz="2000" b="1" dirty="0"/>
              <a:t>. ON SE RÉFÈRE À LA LOI.</a:t>
            </a:r>
          </a:p>
          <a:p>
            <a:pPr algn="just">
              <a:spcAft>
                <a:spcPts val="1500"/>
              </a:spcAft>
              <a:defRPr/>
            </a:pPr>
            <a:r>
              <a:rPr lang="fr-FR" sz="2000" dirty="0"/>
              <a:t>Deux temps:</a:t>
            </a:r>
          </a:p>
          <a:p>
            <a:pPr marL="457200" indent="-457200" algn="just">
              <a:spcAft>
                <a:spcPts val="1500"/>
              </a:spcAft>
              <a:buFontTx/>
              <a:buAutoNum type="arabicPeriod"/>
              <a:defRPr/>
            </a:pPr>
            <a:r>
              <a:rPr lang="fr-FR" sz="2000" dirty="0"/>
              <a:t>Une </a:t>
            </a:r>
            <a:r>
              <a:rPr lang="fr-FR" sz="2000" b="1" dirty="0"/>
              <a:t>mesure de ponctuation immédiate</a:t>
            </a:r>
            <a:r>
              <a:rPr lang="fr-FR" sz="2000" dirty="0"/>
              <a:t>, posée par l’adulte (quel qu’il soit). Une portée symbolique : marquer l’interdit et stopper la transgression. Elle est peu contraignante et très courte dans la durée.</a:t>
            </a:r>
          </a:p>
          <a:p>
            <a:pPr marL="457200" indent="-457200" algn="just">
              <a:spcAft>
                <a:spcPts val="1500"/>
              </a:spcAft>
              <a:buFontTx/>
              <a:buAutoNum type="arabicPeriod"/>
              <a:defRPr/>
            </a:pPr>
            <a:endParaRPr lang="fr-FR" sz="2000" dirty="0"/>
          </a:p>
          <a:p>
            <a:pPr marL="457200" indent="-457200" algn="just">
              <a:spcAft>
                <a:spcPts val="1500"/>
              </a:spcAft>
              <a:buFontTx/>
              <a:buAutoNum type="arabicPeriod"/>
              <a:defRPr/>
            </a:pPr>
            <a:r>
              <a:rPr lang="fr-FR" sz="2000" b="1" u="sng" dirty="0"/>
              <a:t>Une</a:t>
            </a:r>
            <a:r>
              <a:rPr lang="fr-FR" sz="2000" u="sng" dirty="0"/>
              <a:t> </a:t>
            </a:r>
            <a:r>
              <a:rPr lang="fr-FR" sz="2000" b="1" u="sng" dirty="0"/>
              <a:t>sanction mesurée et adaptée </a:t>
            </a:r>
            <a:r>
              <a:rPr lang="fr-FR" sz="2000" u="sng" dirty="0"/>
              <a:t>à l’élève </a:t>
            </a:r>
            <a:r>
              <a:rPr lang="fr-FR" sz="2000" dirty="0"/>
              <a:t>et  au niveau de sa transgression, après réflexion en équipe.</a:t>
            </a:r>
          </a:p>
          <a:p>
            <a:pPr algn="just">
              <a:spcAft>
                <a:spcPts val="1500"/>
              </a:spcAft>
              <a:defRPr/>
            </a:pPr>
            <a:r>
              <a:rPr lang="fr-FR" sz="1600" dirty="0">
                <a:sym typeface="Wingdings"/>
              </a:rPr>
              <a:t>         </a:t>
            </a:r>
            <a:r>
              <a:rPr lang="fr-FR" sz="1600" dirty="0"/>
              <a:t>Privilégier les mesures de réparation.</a:t>
            </a:r>
          </a:p>
          <a:p>
            <a:pPr algn="just">
              <a:spcAft>
                <a:spcPts val="1500"/>
              </a:spcAft>
              <a:defRPr/>
            </a:pPr>
            <a:r>
              <a:rPr lang="fr-FR" sz="1600" dirty="0">
                <a:sym typeface="Wingdings"/>
              </a:rPr>
              <a:t>         </a:t>
            </a:r>
            <a:r>
              <a:rPr lang="fr-FR" sz="1600" dirty="0"/>
              <a:t>Limiter la sanction dans le temps (donner des repères)</a:t>
            </a:r>
          </a:p>
          <a:p>
            <a:pPr algn="just">
              <a:spcAft>
                <a:spcPts val="1500"/>
              </a:spcAft>
              <a:defRPr/>
            </a:pPr>
            <a:r>
              <a:rPr lang="fr-FR" sz="1600" dirty="0">
                <a:sym typeface="Wingdings"/>
              </a:rPr>
              <a:t>         </a:t>
            </a:r>
            <a:r>
              <a:rPr lang="fr-FR" sz="1600" dirty="0"/>
              <a:t>Communiquer autour de la sanction avec les autres adolescents/adultes.</a:t>
            </a:r>
          </a:p>
          <a:p>
            <a:pPr algn="just">
              <a:defRPr/>
            </a:pPr>
            <a:endParaRPr lang="fr-FR" sz="2000" dirty="0"/>
          </a:p>
          <a:p>
            <a:pPr algn="just">
              <a:defRPr/>
            </a:pPr>
            <a:endParaRPr lang="fr-FR" sz="2000" dirty="0"/>
          </a:p>
        </p:txBody>
      </p:sp>
    </p:spTree>
    <p:extLst>
      <p:ext uri="{BB962C8B-B14F-4D97-AF65-F5344CB8AC3E}">
        <p14:creationId xmlns:p14="http://schemas.microsoft.com/office/powerpoint/2010/main" val="126920557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0C491-B5F2-45B2-E902-AA60CB602C6F}"/>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18F6938-CA7E-0F2A-28E1-223013D11ED4}"/>
              </a:ext>
            </a:extLst>
          </p:cNvPr>
          <p:cNvSpPr>
            <a:spLocks noGrp="1"/>
          </p:cNvSpPr>
          <p:nvPr>
            <p:ph sz="quarter" idx="13"/>
          </p:nvPr>
        </p:nvSpPr>
        <p:spPr>
          <a:xfrm>
            <a:off x="333354" y="1744277"/>
            <a:ext cx="11525291" cy="4685726"/>
          </a:xfrm>
        </p:spPr>
        <p:txBody>
          <a:bodyPr>
            <a:normAutofit/>
          </a:bodyPr>
          <a:lstStyle/>
          <a:p>
            <a:pPr marL="0" indent="0">
              <a:buNone/>
            </a:pPr>
            <a:r>
              <a:rPr lang="fr-FR" sz="4800" cap="none" dirty="0">
                <a:latin typeface="Arial" panose="020B0604020202020204" pitchFamily="34" charset="0"/>
                <a:cs typeface="Arial" panose="020B0604020202020204" pitchFamily="34" charset="0"/>
              </a:rPr>
              <a:t>La punition déresponsabilise</a:t>
            </a:r>
          </a:p>
          <a:p>
            <a:pPr marL="0" indent="0">
              <a:buNone/>
            </a:pPr>
            <a:endParaRPr lang="fr-FR" sz="4800" cap="none" dirty="0">
              <a:latin typeface="Arial" panose="020B0604020202020204" pitchFamily="34" charset="0"/>
              <a:cs typeface="Arial" panose="020B0604020202020204" pitchFamily="34" charset="0"/>
            </a:endParaRPr>
          </a:p>
          <a:p>
            <a:pPr marL="0" indent="0">
              <a:buNone/>
            </a:pPr>
            <a:r>
              <a:rPr lang="fr-FR" sz="4800" cap="none" dirty="0">
                <a:latin typeface="Arial" panose="020B0604020202020204" pitchFamily="34" charset="0"/>
                <a:cs typeface="Arial" panose="020B0604020202020204" pitchFamily="34" charset="0"/>
              </a:rPr>
              <a:t>La réparation responsabilise</a:t>
            </a:r>
          </a:p>
          <a:p>
            <a:pPr marL="0" indent="0">
              <a:buNone/>
            </a:pPr>
            <a:endParaRPr lang="fr-FR" sz="4600" cap="none" dirty="0">
              <a:latin typeface="Arial" panose="020B0604020202020204" pitchFamily="34" charset="0"/>
              <a:cs typeface="Arial" panose="020B0604020202020204" pitchFamily="34" charset="0"/>
            </a:endParaRPr>
          </a:p>
          <a:p>
            <a:endParaRPr lang="fr-FR" sz="3600" cap="none" dirty="0">
              <a:latin typeface="Arial" panose="020B0604020202020204" pitchFamily="34" charset="0"/>
              <a:cs typeface="Arial" panose="020B0604020202020204" pitchFamily="34" charset="0"/>
            </a:endParaRPr>
          </a:p>
          <a:p>
            <a:endParaRPr lang="fr-FR" sz="3600" cap="none" dirty="0">
              <a:latin typeface="Arial" panose="020B0604020202020204" pitchFamily="34" charset="0"/>
              <a:cs typeface="Arial" panose="020B0604020202020204" pitchFamily="34" charset="0"/>
            </a:endParaRPr>
          </a:p>
          <a:p>
            <a:endParaRPr lang="fr-FR" sz="3600" cap="none" dirty="0">
              <a:latin typeface="Arial" panose="020B060402020202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5B4E9F1C-7B7E-96DA-011F-739583A1CF13}"/>
              </a:ext>
            </a:extLst>
          </p:cNvPr>
          <p:cNvSpPr>
            <a:spLocks noGrp="1"/>
          </p:cNvSpPr>
          <p:nvPr>
            <p:ph type="sldNum" sz="quarter" idx="12"/>
          </p:nvPr>
        </p:nvSpPr>
        <p:spPr/>
        <p:txBody>
          <a:bodyPr/>
          <a:lstStyle/>
          <a:p>
            <a:fld id="{DB7C49F0-203E-4014-8E82-4BE00B58170C}" type="slidenum">
              <a:rPr lang="fr-FR" smtClean="0"/>
              <a:pPr/>
              <a:t>3</a:t>
            </a:fld>
            <a:endParaRPr lang="fr-FR"/>
          </a:p>
        </p:txBody>
      </p:sp>
    </p:spTree>
    <p:extLst>
      <p:ext uri="{BB962C8B-B14F-4D97-AF65-F5344CB8AC3E}">
        <p14:creationId xmlns:p14="http://schemas.microsoft.com/office/powerpoint/2010/main" val="6460820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30780" y="2298462"/>
            <a:ext cx="9905998" cy="1478570"/>
          </a:xfrm>
        </p:spPr>
        <p:txBody>
          <a:bodyPr>
            <a:noAutofit/>
          </a:bodyPr>
          <a:lstStyle/>
          <a:p>
            <a:pPr algn="ctr"/>
            <a:r>
              <a:rPr lang="fr-FR" sz="4000" dirty="0"/>
              <a:t>Etape 1 : </a:t>
            </a:r>
            <a:br>
              <a:rPr lang="fr-FR" sz="4000" dirty="0"/>
            </a:br>
            <a:r>
              <a:rPr lang="fr-FR" sz="4000" dirty="0"/>
              <a:t>Validation et valorisation des compétences acquises </a:t>
            </a:r>
          </a:p>
        </p:txBody>
      </p:sp>
    </p:spTree>
    <p:extLst>
      <p:ext uri="{BB962C8B-B14F-4D97-AF65-F5344CB8AC3E}">
        <p14:creationId xmlns:p14="http://schemas.microsoft.com/office/powerpoint/2010/main" val="14970047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72139" y="212652"/>
            <a:ext cx="11451265" cy="6555641"/>
          </a:xfrm>
          <a:prstGeom prst="rect">
            <a:avLst/>
          </a:prstGeom>
          <a:noFill/>
        </p:spPr>
        <p:txBody>
          <a:bodyPr wrap="square" rtlCol="0">
            <a:spAutoFit/>
          </a:bodyPr>
          <a:lstStyle/>
          <a:p>
            <a:r>
              <a:rPr lang="fr-FR" sz="2400" dirty="0"/>
              <a:t>Sanctionner une personne ou sanctionner un acte ?</a:t>
            </a:r>
          </a:p>
          <a:p>
            <a:endParaRPr lang="fr-FR" sz="2200" dirty="0"/>
          </a:p>
          <a:p>
            <a:pPr marL="457200" indent="-457200">
              <a:buFont typeface="Wingdings" panose="05000000000000000000" pitchFamily="2" charset="2"/>
              <a:buChar char="q"/>
            </a:pPr>
            <a:r>
              <a:rPr lang="fr-FR" sz="2200" dirty="0"/>
              <a:t>Accueil inconditionnel de la personne, sans jugement.</a:t>
            </a:r>
          </a:p>
          <a:p>
            <a:pPr marL="342900" indent="-342900">
              <a:buFont typeface="Wingdings" panose="05000000000000000000" pitchFamily="2" charset="2"/>
              <a:buChar char="ü"/>
            </a:pPr>
            <a:endParaRPr lang="fr-FR" sz="2200" dirty="0"/>
          </a:p>
          <a:p>
            <a:pPr marL="457200" indent="-457200">
              <a:buFont typeface="Wingdings" panose="05000000000000000000" pitchFamily="2" charset="2"/>
              <a:buChar char="q"/>
            </a:pPr>
            <a:r>
              <a:rPr lang="fr-FR" sz="2200" dirty="0"/>
              <a:t>« nous ne pouvons pas leur reprocher les raisons même qui les ont conduit dans nos établissements et services ». </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L’unique injonction développementale : </a:t>
            </a:r>
            <a:r>
              <a:rPr lang="fr-FR" sz="2200" b="1" u="sng" dirty="0"/>
              <a:t>l’injonction à penser</a:t>
            </a:r>
            <a:r>
              <a:rPr lang="fr-FR" sz="2200" b="1" dirty="0"/>
              <a:t>.</a:t>
            </a:r>
          </a:p>
          <a:p>
            <a:pPr marL="457200" indent="-457200">
              <a:buFont typeface="Wingdings" panose="05000000000000000000" pitchFamily="2" charset="2"/>
              <a:buChar char="q"/>
            </a:pPr>
            <a:endParaRPr lang="fr-FR" sz="2200" b="1" dirty="0"/>
          </a:p>
          <a:p>
            <a:pPr marL="457200" indent="-457200">
              <a:buFont typeface="Wingdings" panose="05000000000000000000" pitchFamily="2" charset="2"/>
              <a:buChar char="q"/>
            </a:pPr>
            <a:r>
              <a:rPr lang="fr-FR" sz="2200" dirty="0"/>
              <a:t>Ne pas s’en tenir aux premières réponses souvent plaquées ou défensives.</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Accompagner le dépassement de soi, encourager, valoriser, soutenir, porter…</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Modalités : côte à côte, chacun son stylo…</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Objectif : Permettre à la personne d’entendre quelque chose au système de sanctions que la société lui impose.</a:t>
            </a:r>
            <a:endParaRPr lang="fr-FR" sz="1600" dirty="0"/>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Le document sert de « </a:t>
            </a:r>
            <a:r>
              <a:rPr lang="fr-FR" sz="2200" b="1" u="sng" dirty="0"/>
              <a:t>support de pensée</a:t>
            </a:r>
            <a:r>
              <a:rPr lang="fr-FR" sz="2200" dirty="0"/>
              <a:t> ».</a:t>
            </a:r>
          </a:p>
        </p:txBody>
      </p:sp>
    </p:spTree>
    <p:extLst>
      <p:ext uri="{BB962C8B-B14F-4D97-AF65-F5344CB8AC3E}">
        <p14:creationId xmlns:p14="http://schemas.microsoft.com/office/powerpoint/2010/main" val="12834047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923731" y="2985796"/>
            <a:ext cx="3788228" cy="3685592"/>
          </a:xfrm>
          <a:prstGeom prst="ellipse">
            <a:avLst/>
          </a:prstGeom>
          <a:gradFill flip="none" rotWithShape="1">
            <a:gsLst>
              <a:gs pos="95700">
                <a:schemeClr val="accent2"/>
              </a:gs>
              <a:gs pos="0">
                <a:srgbClr val="FFFF00"/>
              </a:gs>
              <a:gs pos="100000">
                <a:srgbClr val="FFC000"/>
              </a:gs>
            </a:gsLst>
            <a:lin ang="13500000" scaled="1"/>
            <a:tileRect/>
          </a:gradFill>
          <a:effectLst>
            <a:outerShdw blurRad="50800" dist="38100" dir="13500000" algn="br" rotWithShape="0">
              <a:prstClr val="black">
                <a:alpha val="40000"/>
              </a:prstClr>
            </a:outerShdw>
          </a:effectLst>
        </p:spPr>
        <p:style>
          <a:lnRef idx="1">
            <a:schemeClr val="accent1"/>
          </a:lnRef>
          <a:fillRef idx="1002">
            <a:schemeClr val="lt1"/>
          </a:fillRef>
          <a:effectRef idx="2">
            <a:schemeClr val="accent1"/>
          </a:effectRef>
          <a:fontRef idx="minor">
            <a:schemeClr val="lt1"/>
          </a:fontRef>
        </p:style>
        <p:txBody>
          <a:bodyPr rtlCol="0" anchor="ctr"/>
          <a:lstStyle/>
          <a:p>
            <a:pPr algn="ctr"/>
            <a:r>
              <a:rPr lang="fr-FR" dirty="0">
                <a:solidFill>
                  <a:schemeClr val="bg1"/>
                </a:solidFill>
              </a:rPr>
              <a:t>Anatole</a:t>
            </a:r>
          </a:p>
        </p:txBody>
      </p:sp>
      <p:sp>
        <p:nvSpPr>
          <p:cNvPr id="3" name="Ellipse 2"/>
          <p:cNvSpPr/>
          <p:nvPr/>
        </p:nvSpPr>
        <p:spPr>
          <a:xfrm>
            <a:off x="1311442" y="5053262"/>
            <a:ext cx="1143000" cy="11069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Entraide</a:t>
            </a:r>
          </a:p>
        </p:txBody>
      </p:sp>
      <p:sp>
        <p:nvSpPr>
          <p:cNvPr id="33" name="Ellipse 32"/>
          <p:cNvSpPr/>
          <p:nvPr/>
        </p:nvSpPr>
        <p:spPr>
          <a:xfrm>
            <a:off x="1431757" y="3495293"/>
            <a:ext cx="1138989" cy="10467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Humour</a:t>
            </a:r>
          </a:p>
        </p:txBody>
      </p:sp>
      <p:sp>
        <p:nvSpPr>
          <p:cNvPr id="34" name="Ellipse 33"/>
          <p:cNvSpPr/>
          <p:nvPr/>
        </p:nvSpPr>
        <p:spPr>
          <a:xfrm>
            <a:off x="2099633" y="5696991"/>
            <a:ext cx="989045" cy="9125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leader</a:t>
            </a:r>
          </a:p>
        </p:txBody>
      </p:sp>
      <p:sp>
        <p:nvSpPr>
          <p:cNvPr id="35" name="Ellipse 34"/>
          <p:cNvSpPr/>
          <p:nvPr/>
        </p:nvSpPr>
        <p:spPr>
          <a:xfrm>
            <a:off x="2594156" y="36922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6" name="Ellipse 35"/>
          <p:cNvSpPr/>
          <p:nvPr/>
        </p:nvSpPr>
        <p:spPr>
          <a:xfrm>
            <a:off x="2746556" y="38446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7" name="Ellipse 36"/>
          <p:cNvSpPr/>
          <p:nvPr/>
        </p:nvSpPr>
        <p:spPr>
          <a:xfrm>
            <a:off x="2972079" y="378276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8" name="Ellipse 37"/>
          <p:cNvSpPr/>
          <p:nvPr/>
        </p:nvSpPr>
        <p:spPr>
          <a:xfrm>
            <a:off x="2776309" y="3544262"/>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9" name="Ellipse 38"/>
          <p:cNvSpPr/>
          <p:nvPr/>
        </p:nvSpPr>
        <p:spPr>
          <a:xfrm>
            <a:off x="3347952" y="545258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0" name="Ellipse 39"/>
          <p:cNvSpPr/>
          <p:nvPr/>
        </p:nvSpPr>
        <p:spPr>
          <a:xfrm>
            <a:off x="3573475" y="539070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1" name="Ellipse 40"/>
          <p:cNvSpPr/>
          <p:nvPr/>
        </p:nvSpPr>
        <p:spPr>
          <a:xfrm>
            <a:off x="3377705" y="5152201"/>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 name="Bulle ronde 3"/>
          <p:cNvSpPr/>
          <p:nvPr/>
        </p:nvSpPr>
        <p:spPr>
          <a:xfrm>
            <a:off x="3174192" y="2433233"/>
            <a:ext cx="2998381" cy="1390113"/>
          </a:xfrm>
          <a:prstGeom prst="wedgeEllipse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t>Mes compétences ?</a:t>
            </a:r>
          </a:p>
        </p:txBody>
      </p:sp>
    </p:spTree>
    <p:extLst>
      <p:ext uri="{BB962C8B-B14F-4D97-AF65-F5344CB8AC3E}">
        <p14:creationId xmlns:p14="http://schemas.microsoft.com/office/powerpoint/2010/main" val="1320354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3" grpId="0" animBg="1"/>
      <p:bldP spid="34" grpId="0" animBg="1"/>
      <p:bldP spid="35" grpId="0" animBg="1"/>
      <p:bldP spid="36" grpId="0" animBg="1"/>
      <p:bldP spid="37" grpId="0" animBg="1"/>
      <p:bldP spid="38" grpId="0" animBg="1"/>
      <p:bldP spid="39" grpId="0" animBg="1"/>
      <p:bldP spid="40" grpId="0" animBg="1"/>
      <p:bldP spid="41" grpId="0" animBg="1"/>
      <p:bldP spid="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89098" y="2413592"/>
            <a:ext cx="11451265" cy="2800767"/>
          </a:xfrm>
          <a:prstGeom prst="rect">
            <a:avLst/>
          </a:prstGeom>
          <a:noFill/>
        </p:spPr>
        <p:txBody>
          <a:bodyPr wrap="square" rtlCol="0">
            <a:spAutoFit/>
          </a:bodyPr>
          <a:lstStyle/>
          <a:p>
            <a:pPr marL="457200" indent="-457200">
              <a:buFont typeface="Wingdings" panose="05000000000000000000" pitchFamily="2" charset="2"/>
              <a:buChar char="q"/>
            </a:pPr>
            <a:r>
              <a:rPr lang="fr-FR" sz="2200" dirty="0"/>
              <a:t>Recensement des compétences de la personne. Validation.</a:t>
            </a:r>
          </a:p>
          <a:p>
            <a:pPr marL="342900" indent="-342900">
              <a:buFont typeface="Wingdings" panose="05000000000000000000" pitchFamily="2" charset="2"/>
              <a:buChar char="ü"/>
            </a:pPr>
            <a:endParaRPr lang="fr-FR" sz="2200" dirty="0"/>
          </a:p>
          <a:p>
            <a:pPr marL="457200" indent="-457200">
              <a:buFont typeface="Wingdings" panose="05000000000000000000" pitchFamily="2" charset="2"/>
              <a:buChar char="q"/>
            </a:pPr>
            <a:r>
              <a:rPr lang="fr-FR" sz="2200" dirty="0"/>
              <a:t>Distinction entre la personne (ici en jaune) et ce qu’elle produit (ici en vert).</a:t>
            </a:r>
          </a:p>
          <a:p>
            <a:r>
              <a:rPr lang="fr-FR" sz="2200" dirty="0"/>
              <a:t>	(la distinction est beaucoup plus facile à réaliser avec des productions de 	type compétences qu’avec des productions de type passage à l’acte).</a:t>
            </a:r>
          </a:p>
          <a:p>
            <a:pPr marL="342900" indent="-342900">
              <a:buFont typeface="Wingdings" panose="05000000000000000000" pitchFamily="2" charset="2"/>
              <a:buChar char="q"/>
            </a:pPr>
            <a:endParaRPr lang="fr-FR" sz="2200" dirty="0"/>
          </a:p>
          <a:p>
            <a:pPr marL="342900" indent="-342900">
              <a:buFont typeface="Wingdings" panose="05000000000000000000" pitchFamily="2" charset="2"/>
              <a:buChar char="q"/>
            </a:pPr>
            <a:r>
              <a:rPr lang="fr-FR" sz="2200" dirty="0"/>
              <a:t>Ensuite, représentation de l’acte transgressif grave.</a:t>
            </a:r>
          </a:p>
          <a:p>
            <a:endParaRPr lang="fr-FR" sz="2200" dirty="0"/>
          </a:p>
        </p:txBody>
      </p:sp>
    </p:spTree>
    <p:extLst>
      <p:ext uri="{BB962C8B-B14F-4D97-AF65-F5344CB8AC3E}">
        <p14:creationId xmlns:p14="http://schemas.microsoft.com/office/powerpoint/2010/main" val="35132711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923731" y="2985796"/>
            <a:ext cx="3788228" cy="3685592"/>
          </a:xfrm>
          <a:prstGeom prst="ellipse">
            <a:avLst/>
          </a:prstGeom>
          <a:gradFill flip="none" rotWithShape="1">
            <a:gsLst>
              <a:gs pos="95700">
                <a:schemeClr val="accent2"/>
              </a:gs>
              <a:gs pos="0">
                <a:srgbClr val="FFFF00"/>
              </a:gs>
              <a:gs pos="100000">
                <a:srgbClr val="FFC000"/>
              </a:gs>
            </a:gsLst>
            <a:lin ang="13500000" scaled="1"/>
            <a:tileRect/>
          </a:gradFill>
          <a:effectLst>
            <a:outerShdw blurRad="50800" dist="38100" dir="13500000" algn="br" rotWithShape="0">
              <a:prstClr val="black">
                <a:alpha val="40000"/>
              </a:prstClr>
            </a:outerShdw>
          </a:effectLst>
        </p:spPr>
        <p:style>
          <a:lnRef idx="1">
            <a:schemeClr val="accent1"/>
          </a:lnRef>
          <a:fillRef idx="1002">
            <a:schemeClr val="lt1"/>
          </a:fillRef>
          <a:effectRef idx="2">
            <a:schemeClr val="accent1"/>
          </a:effectRef>
          <a:fontRef idx="minor">
            <a:schemeClr val="lt1"/>
          </a:fontRef>
        </p:style>
        <p:txBody>
          <a:bodyPr rtlCol="0" anchor="ctr"/>
          <a:lstStyle/>
          <a:p>
            <a:pPr algn="ctr"/>
            <a:r>
              <a:rPr lang="fr-FR" dirty="0">
                <a:solidFill>
                  <a:schemeClr val="bg1"/>
                </a:solidFill>
              </a:rPr>
              <a:t>Anatole</a:t>
            </a:r>
          </a:p>
        </p:txBody>
      </p:sp>
      <p:sp>
        <p:nvSpPr>
          <p:cNvPr id="3" name="Ellipse 2"/>
          <p:cNvSpPr/>
          <p:nvPr/>
        </p:nvSpPr>
        <p:spPr>
          <a:xfrm>
            <a:off x="1311442" y="5053262"/>
            <a:ext cx="1143000" cy="11069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Entraide</a:t>
            </a:r>
          </a:p>
        </p:txBody>
      </p:sp>
      <p:sp>
        <p:nvSpPr>
          <p:cNvPr id="33" name="Ellipse 32"/>
          <p:cNvSpPr/>
          <p:nvPr/>
        </p:nvSpPr>
        <p:spPr>
          <a:xfrm>
            <a:off x="1431757" y="3495293"/>
            <a:ext cx="1138989" cy="10467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Humour</a:t>
            </a:r>
          </a:p>
        </p:txBody>
      </p:sp>
      <p:sp>
        <p:nvSpPr>
          <p:cNvPr id="34" name="Ellipse 33"/>
          <p:cNvSpPr/>
          <p:nvPr/>
        </p:nvSpPr>
        <p:spPr>
          <a:xfrm>
            <a:off x="2099633" y="5696991"/>
            <a:ext cx="989045" cy="9125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leader</a:t>
            </a:r>
          </a:p>
        </p:txBody>
      </p:sp>
      <p:sp>
        <p:nvSpPr>
          <p:cNvPr id="35" name="Ellipse 34"/>
          <p:cNvSpPr/>
          <p:nvPr/>
        </p:nvSpPr>
        <p:spPr>
          <a:xfrm>
            <a:off x="2594156" y="36922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6" name="Ellipse 35"/>
          <p:cNvSpPr/>
          <p:nvPr/>
        </p:nvSpPr>
        <p:spPr>
          <a:xfrm>
            <a:off x="2746556" y="38446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7" name="Ellipse 36"/>
          <p:cNvSpPr/>
          <p:nvPr/>
        </p:nvSpPr>
        <p:spPr>
          <a:xfrm>
            <a:off x="2972079" y="378276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8" name="Ellipse 37"/>
          <p:cNvSpPr/>
          <p:nvPr/>
        </p:nvSpPr>
        <p:spPr>
          <a:xfrm>
            <a:off x="2776309" y="3544262"/>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9" name="Ellipse 38"/>
          <p:cNvSpPr/>
          <p:nvPr/>
        </p:nvSpPr>
        <p:spPr>
          <a:xfrm>
            <a:off x="3347952" y="545258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0" name="Ellipse 39"/>
          <p:cNvSpPr/>
          <p:nvPr/>
        </p:nvSpPr>
        <p:spPr>
          <a:xfrm>
            <a:off x="3573475" y="539070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1" name="Ellipse 40"/>
          <p:cNvSpPr/>
          <p:nvPr/>
        </p:nvSpPr>
        <p:spPr>
          <a:xfrm>
            <a:off x="3377705" y="5152201"/>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 name="Ellipse 3"/>
          <p:cNvSpPr/>
          <p:nvPr/>
        </p:nvSpPr>
        <p:spPr>
          <a:xfrm>
            <a:off x="3732027" y="3966813"/>
            <a:ext cx="1286539" cy="124726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200" dirty="0"/>
              <a:t>agression</a:t>
            </a:r>
          </a:p>
        </p:txBody>
      </p:sp>
      <p:sp>
        <p:nvSpPr>
          <p:cNvPr id="14" name="Bulle ronde 13"/>
          <p:cNvSpPr/>
          <p:nvPr/>
        </p:nvSpPr>
        <p:spPr>
          <a:xfrm>
            <a:off x="3210288" y="2151091"/>
            <a:ext cx="2998381" cy="1390113"/>
          </a:xfrm>
          <a:prstGeom prst="wedgeEllipse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t>Oui, je sais, j’ai encore failli…</a:t>
            </a:r>
          </a:p>
        </p:txBody>
      </p:sp>
    </p:spTree>
    <p:extLst>
      <p:ext uri="{BB962C8B-B14F-4D97-AF65-F5344CB8AC3E}">
        <p14:creationId xmlns:p14="http://schemas.microsoft.com/office/powerpoint/2010/main" val="3720115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4"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30780" y="2298462"/>
            <a:ext cx="9905998" cy="1478570"/>
          </a:xfrm>
        </p:spPr>
        <p:txBody>
          <a:bodyPr>
            <a:noAutofit/>
          </a:bodyPr>
          <a:lstStyle/>
          <a:p>
            <a:pPr algn="ctr"/>
            <a:r>
              <a:rPr lang="fr-FR" sz="4000" dirty="0"/>
              <a:t>Etape 2 : </a:t>
            </a:r>
            <a:br>
              <a:rPr lang="fr-FR" sz="4000" dirty="0"/>
            </a:br>
            <a:r>
              <a:rPr lang="fr-FR" sz="4000" dirty="0"/>
              <a:t>Alliance développementale</a:t>
            </a:r>
            <a:br>
              <a:rPr lang="fr-FR" sz="4000" dirty="0"/>
            </a:br>
            <a:r>
              <a:rPr lang="fr-FR" sz="2400" dirty="0"/>
              <a:t>Stratégie du gagnant </a:t>
            </a:r>
            <a:r>
              <a:rPr lang="fr-FR" sz="2400" dirty="0" err="1"/>
              <a:t>gagnant</a:t>
            </a:r>
            <a:endParaRPr lang="fr-FR" sz="2400" dirty="0"/>
          </a:p>
        </p:txBody>
      </p:sp>
    </p:spTree>
    <p:extLst>
      <p:ext uri="{BB962C8B-B14F-4D97-AF65-F5344CB8AC3E}">
        <p14:creationId xmlns:p14="http://schemas.microsoft.com/office/powerpoint/2010/main" val="37346765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61507" y="340242"/>
            <a:ext cx="11451265" cy="6863417"/>
          </a:xfrm>
          <a:prstGeom prst="rect">
            <a:avLst/>
          </a:prstGeom>
          <a:noFill/>
        </p:spPr>
        <p:txBody>
          <a:bodyPr wrap="square" rtlCol="0">
            <a:spAutoFit/>
          </a:bodyPr>
          <a:lstStyle/>
          <a:p>
            <a:endParaRPr lang="fr-FR" sz="2200" dirty="0"/>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Le professionnel se réfère à la loi, non pour effectuer un </a:t>
            </a:r>
            <a:r>
              <a:rPr lang="fr-FR" sz="2200" dirty="0" err="1"/>
              <a:t>N-ième</a:t>
            </a:r>
            <a:r>
              <a:rPr lang="fr-FR" sz="2200" dirty="0"/>
              <a:t> et inutile rappel à la loi, mais pour contextualiser la situation. </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 la loi m’interdit de te laisser seul dans cette situation de transgression, je suis tenu de traiter ton passage à l’acte. »</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 Mais ce n’est pas la loi seule qui me pousse à te recevoir aujourd’hui. Mes convictions, mon expérience dans la vie et ce que je sais déjà de, et par toi, me poussent à te dire certaines choses… »</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 Si nous ne traitons pas, ton passage à l’acte, si nous ne parvenons pas à t’aider à traiter ton passage à l’acte, le risque est grand pour que très prochainement les autres, et peut-être toi-même finissent par te voir ainsi : </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endParaRPr lang="fr-FR" sz="2200" dirty="0"/>
          </a:p>
        </p:txBody>
      </p:sp>
    </p:spTree>
    <p:extLst>
      <p:ext uri="{BB962C8B-B14F-4D97-AF65-F5344CB8AC3E}">
        <p14:creationId xmlns:p14="http://schemas.microsoft.com/office/powerpoint/2010/main" val="32517987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923731" y="2985796"/>
            <a:ext cx="3788228" cy="3685592"/>
          </a:xfrm>
          <a:prstGeom prst="ellipse">
            <a:avLst/>
          </a:prstGeom>
          <a:gradFill flip="none" rotWithShape="1">
            <a:gsLst>
              <a:gs pos="95700">
                <a:schemeClr val="accent2"/>
              </a:gs>
              <a:gs pos="0">
                <a:srgbClr val="FFFF00"/>
              </a:gs>
              <a:gs pos="100000">
                <a:srgbClr val="FFC000"/>
              </a:gs>
            </a:gsLst>
            <a:lin ang="13500000" scaled="1"/>
            <a:tileRect/>
          </a:gradFill>
          <a:effectLst>
            <a:outerShdw blurRad="50800" dist="38100" dir="13500000" algn="br" rotWithShape="0">
              <a:prstClr val="black">
                <a:alpha val="40000"/>
              </a:prstClr>
            </a:outerShdw>
          </a:effectLst>
        </p:spPr>
        <p:style>
          <a:lnRef idx="1">
            <a:schemeClr val="accent1"/>
          </a:lnRef>
          <a:fillRef idx="1002">
            <a:schemeClr val="lt1"/>
          </a:fillRef>
          <a:effectRef idx="2">
            <a:schemeClr val="accent1"/>
          </a:effectRef>
          <a:fontRef idx="minor">
            <a:schemeClr val="lt1"/>
          </a:fontRef>
        </p:style>
        <p:txBody>
          <a:bodyPr rtlCol="0" anchor="ctr"/>
          <a:lstStyle/>
          <a:p>
            <a:pPr algn="ctr"/>
            <a:r>
              <a:rPr lang="fr-FR" dirty="0">
                <a:solidFill>
                  <a:schemeClr val="bg1"/>
                </a:solidFill>
              </a:rPr>
              <a:t>Anatole</a:t>
            </a:r>
          </a:p>
        </p:txBody>
      </p:sp>
      <p:sp>
        <p:nvSpPr>
          <p:cNvPr id="3" name="Ellipse 2"/>
          <p:cNvSpPr/>
          <p:nvPr/>
        </p:nvSpPr>
        <p:spPr>
          <a:xfrm>
            <a:off x="1311442" y="5053262"/>
            <a:ext cx="1143000" cy="11069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Entraide</a:t>
            </a:r>
          </a:p>
        </p:txBody>
      </p:sp>
      <p:sp>
        <p:nvSpPr>
          <p:cNvPr id="33" name="Ellipse 32"/>
          <p:cNvSpPr/>
          <p:nvPr/>
        </p:nvSpPr>
        <p:spPr>
          <a:xfrm>
            <a:off x="1431757" y="3495293"/>
            <a:ext cx="1138989" cy="10467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Humour</a:t>
            </a:r>
          </a:p>
        </p:txBody>
      </p:sp>
      <p:sp>
        <p:nvSpPr>
          <p:cNvPr id="34" name="Ellipse 33"/>
          <p:cNvSpPr/>
          <p:nvPr/>
        </p:nvSpPr>
        <p:spPr>
          <a:xfrm>
            <a:off x="2099633" y="5696991"/>
            <a:ext cx="989045" cy="9125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leader</a:t>
            </a:r>
          </a:p>
        </p:txBody>
      </p:sp>
      <p:sp>
        <p:nvSpPr>
          <p:cNvPr id="35" name="Ellipse 34"/>
          <p:cNvSpPr/>
          <p:nvPr/>
        </p:nvSpPr>
        <p:spPr>
          <a:xfrm>
            <a:off x="2594156" y="36922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6" name="Ellipse 35"/>
          <p:cNvSpPr/>
          <p:nvPr/>
        </p:nvSpPr>
        <p:spPr>
          <a:xfrm>
            <a:off x="2746556" y="38446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7" name="Ellipse 36"/>
          <p:cNvSpPr/>
          <p:nvPr/>
        </p:nvSpPr>
        <p:spPr>
          <a:xfrm>
            <a:off x="2972079" y="378276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8" name="Ellipse 37"/>
          <p:cNvSpPr/>
          <p:nvPr/>
        </p:nvSpPr>
        <p:spPr>
          <a:xfrm>
            <a:off x="2776309" y="3544262"/>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9" name="Ellipse 38"/>
          <p:cNvSpPr/>
          <p:nvPr/>
        </p:nvSpPr>
        <p:spPr>
          <a:xfrm>
            <a:off x="3347952" y="545258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0" name="Ellipse 39"/>
          <p:cNvSpPr/>
          <p:nvPr/>
        </p:nvSpPr>
        <p:spPr>
          <a:xfrm>
            <a:off x="3573475" y="539070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1" name="Ellipse 40"/>
          <p:cNvSpPr/>
          <p:nvPr/>
        </p:nvSpPr>
        <p:spPr>
          <a:xfrm>
            <a:off x="3377705" y="5152201"/>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 name="Ellipse 3"/>
          <p:cNvSpPr/>
          <p:nvPr/>
        </p:nvSpPr>
        <p:spPr>
          <a:xfrm>
            <a:off x="1024440" y="3109370"/>
            <a:ext cx="3586809" cy="3438444"/>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200" dirty="0"/>
              <a:t>Agression… AGRESSEUR</a:t>
            </a:r>
          </a:p>
        </p:txBody>
      </p:sp>
      <p:sp>
        <p:nvSpPr>
          <p:cNvPr id="14" name="Bulle ronde 13"/>
          <p:cNvSpPr/>
          <p:nvPr/>
        </p:nvSpPr>
        <p:spPr>
          <a:xfrm>
            <a:off x="3174192" y="2433233"/>
            <a:ext cx="2998381" cy="1390113"/>
          </a:xfrm>
          <a:prstGeom prst="wedgeEllipse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t>Euh…</a:t>
            </a:r>
          </a:p>
        </p:txBody>
      </p:sp>
    </p:spTree>
    <p:extLst>
      <p:ext uri="{BB962C8B-B14F-4D97-AF65-F5344CB8AC3E}">
        <p14:creationId xmlns:p14="http://schemas.microsoft.com/office/powerpoint/2010/main" val="384522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30780" y="2298462"/>
            <a:ext cx="9905998" cy="1478570"/>
          </a:xfrm>
        </p:spPr>
        <p:txBody>
          <a:bodyPr>
            <a:noAutofit/>
          </a:bodyPr>
          <a:lstStyle/>
          <a:p>
            <a:pPr algn="ctr"/>
            <a:r>
              <a:rPr lang="fr-FR" sz="4000" dirty="0"/>
              <a:t>Etape 3 : </a:t>
            </a:r>
            <a:br>
              <a:rPr lang="fr-FR" sz="4000" dirty="0"/>
            </a:br>
            <a:r>
              <a:rPr lang="fr-FR" sz="4000" dirty="0"/>
              <a:t>C’est quoi </a:t>
            </a:r>
            <a:br>
              <a:rPr lang="fr-FR" sz="4000" dirty="0"/>
            </a:br>
            <a:r>
              <a:rPr lang="fr-FR" sz="4000" dirty="0"/>
              <a:t>TRAITER un acte transgressif ?</a:t>
            </a:r>
            <a:endParaRPr lang="fr-FR" sz="2400" dirty="0"/>
          </a:p>
        </p:txBody>
      </p:sp>
    </p:spTree>
    <p:extLst>
      <p:ext uri="{BB962C8B-B14F-4D97-AF65-F5344CB8AC3E}">
        <p14:creationId xmlns:p14="http://schemas.microsoft.com/office/powerpoint/2010/main" val="3659654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57200" y="1616149"/>
            <a:ext cx="11451265" cy="2800767"/>
          </a:xfrm>
          <a:prstGeom prst="rect">
            <a:avLst/>
          </a:prstGeom>
          <a:noFill/>
        </p:spPr>
        <p:txBody>
          <a:bodyPr wrap="square" rtlCol="0">
            <a:spAutoFit/>
          </a:bodyPr>
          <a:lstStyle/>
          <a:p>
            <a:endParaRPr lang="fr-FR" sz="2200" dirty="0"/>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L’objectif est de mettre l’acte transgressif à la corbeille. L’acte ! Et non la personne. </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Les proportions du dessin sont importantes. La personne ne peut entrer dans la corbeille, et le professionnelle le souligne.</a:t>
            </a:r>
          </a:p>
          <a:p>
            <a:endParaRPr lang="fr-FR" sz="2200" dirty="0"/>
          </a:p>
        </p:txBody>
      </p:sp>
    </p:spTree>
    <p:extLst>
      <p:ext uri="{BB962C8B-B14F-4D97-AF65-F5344CB8AC3E}">
        <p14:creationId xmlns:p14="http://schemas.microsoft.com/office/powerpoint/2010/main" val="1016436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4</a:t>
            </a:fld>
            <a:endParaRPr lang="fr-FR"/>
          </a:p>
        </p:txBody>
      </p:sp>
      <p:sp>
        <p:nvSpPr>
          <p:cNvPr id="2" name="ZoneTexte 1">
            <a:extLst>
              <a:ext uri="{FF2B5EF4-FFF2-40B4-BE49-F238E27FC236}">
                <a16:creationId xmlns:a16="http://schemas.microsoft.com/office/drawing/2014/main" id="{25ED1A6C-1594-48F0-B9B2-AFC27385B76B}"/>
              </a:ext>
            </a:extLst>
          </p:cNvPr>
          <p:cNvSpPr txBox="1"/>
          <p:nvPr/>
        </p:nvSpPr>
        <p:spPr>
          <a:xfrm>
            <a:off x="474133" y="1676400"/>
            <a:ext cx="11159067" cy="3970318"/>
          </a:xfrm>
          <a:prstGeom prst="rect">
            <a:avLst/>
          </a:prstGeom>
          <a:noFill/>
        </p:spPr>
        <p:txBody>
          <a:bodyPr wrap="square" rtlCol="0">
            <a:spAutoFit/>
          </a:bodyPr>
          <a:lstStyle/>
          <a:p>
            <a:r>
              <a:rPr lang="fr-FR" sz="3600" b="1" dirty="0">
                <a:latin typeface="Arial" panose="020B0604020202020204" pitchFamily="34" charset="0"/>
                <a:cs typeface="Arial" panose="020B0604020202020204" pitchFamily="34" charset="0"/>
              </a:rPr>
              <a:t>Quelle finalité ? </a:t>
            </a:r>
          </a:p>
          <a:p>
            <a:r>
              <a:rPr lang="fr-FR" sz="3600" b="1" dirty="0">
                <a:latin typeface="Arial" panose="020B0604020202020204" pitchFamily="34" charset="0"/>
                <a:cs typeface="Arial" panose="020B0604020202020204" pitchFamily="34" charset="0"/>
              </a:rPr>
              <a:t>Apprendre à faire autrement ?</a:t>
            </a:r>
          </a:p>
          <a:p>
            <a:r>
              <a:rPr lang="fr-FR" sz="3600" dirty="0">
                <a:latin typeface="Arial" panose="020B0604020202020204" pitchFamily="34" charset="0"/>
                <a:cs typeface="Arial" panose="020B0604020202020204" pitchFamily="34" charset="0"/>
              </a:rPr>
              <a:t>Essayer de réunir les conditions d’un autre possible.</a:t>
            </a:r>
          </a:p>
          <a:p>
            <a:endParaRPr lang="fr-FR" sz="3600" dirty="0">
              <a:latin typeface="Arial" panose="020B0604020202020204" pitchFamily="34" charset="0"/>
              <a:cs typeface="Arial" panose="020B0604020202020204" pitchFamily="34" charset="0"/>
            </a:endParaRPr>
          </a:p>
          <a:p>
            <a:r>
              <a:rPr lang="fr-FR" sz="3600" dirty="0">
                <a:latin typeface="Arial" panose="020B0604020202020204" pitchFamily="34" charset="0"/>
                <a:cs typeface="Arial" panose="020B0604020202020204" pitchFamily="34" charset="0"/>
              </a:rPr>
              <a:t>« Œil pour œil ! »</a:t>
            </a:r>
          </a:p>
          <a:p>
            <a:r>
              <a:rPr lang="fr-FR" sz="3600" dirty="0">
                <a:latin typeface="Arial" panose="020B0604020202020204" pitchFamily="34" charset="0"/>
                <a:cs typeface="Arial" panose="020B0604020202020204" pitchFamily="34" charset="0"/>
              </a:rPr>
              <a:t>« Pour qu’il comprenne ! » </a:t>
            </a:r>
          </a:p>
          <a:p>
            <a:r>
              <a:rPr lang="fr-FR" sz="3600" dirty="0">
                <a:latin typeface="Arial" panose="020B0604020202020204" pitchFamily="34" charset="0"/>
                <a:cs typeface="Arial" panose="020B0604020202020204" pitchFamily="34" charset="0"/>
              </a:rPr>
              <a:t>« </a:t>
            </a:r>
            <a:r>
              <a:rPr lang="fr-FR" sz="3600" u="sng" dirty="0">
                <a:latin typeface="Arial" panose="020B0604020202020204" pitchFamily="34" charset="0"/>
                <a:cs typeface="Arial" panose="020B0604020202020204" pitchFamily="34" charset="0"/>
              </a:rPr>
              <a:t>U</a:t>
            </a:r>
            <a:r>
              <a:rPr lang="fr-FR" sz="3600" dirty="0">
                <a:latin typeface="Arial" panose="020B0604020202020204" pitchFamily="34" charset="0"/>
                <a:cs typeface="Arial" panose="020B0604020202020204" pitchFamily="34" charset="0"/>
              </a:rPr>
              <a:t>ne punition à la hauteur de la transgression ! »</a:t>
            </a:r>
          </a:p>
        </p:txBody>
      </p:sp>
    </p:spTree>
    <p:extLst>
      <p:ext uri="{BB962C8B-B14F-4D97-AF65-F5344CB8AC3E}">
        <p14:creationId xmlns:p14="http://schemas.microsoft.com/office/powerpoint/2010/main" val="1683021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par>
                                <p:cTn id="19" presetID="1" presetClass="entr" presetSubtype="0" fill="hold" grpId="1"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2" grpId="1" uiExpand="1" build="allAtOnce"/>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923731" y="2985796"/>
            <a:ext cx="3788228" cy="3685592"/>
          </a:xfrm>
          <a:prstGeom prst="ellipse">
            <a:avLst/>
          </a:prstGeom>
          <a:gradFill flip="none" rotWithShape="1">
            <a:gsLst>
              <a:gs pos="95700">
                <a:schemeClr val="accent2"/>
              </a:gs>
              <a:gs pos="0">
                <a:srgbClr val="FFFF00"/>
              </a:gs>
              <a:gs pos="100000">
                <a:srgbClr val="FFC000"/>
              </a:gs>
            </a:gsLst>
            <a:lin ang="13500000" scaled="1"/>
            <a:tileRect/>
          </a:gradFill>
          <a:effectLst>
            <a:outerShdw blurRad="50800" dist="38100" dir="13500000" algn="br" rotWithShape="0">
              <a:prstClr val="black">
                <a:alpha val="40000"/>
              </a:prstClr>
            </a:outerShdw>
          </a:effectLst>
        </p:spPr>
        <p:style>
          <a:lnRef idx="1">
            <a:schemeClr val="accent1"/>
          </a:lnRef>
          <a:fillRef idx="1002">
            <a:schemeClr val="lt1"/>
          </a:fillRef>
          <a:effectRef idx="2">
            <a:schemeClr val="accent1"/>
          </a:effectRef>
          <a:fontRef idx="minor">
            <a:schemeClr val="lt1"/>
          </a:fontRef>
        </p:style>
        <p:txBody>
          <a:bodyPr rtlCol="0" anchor="ctr"/>
          <a:lstStyle/>
          <a:p>
            <a:pPr algn="ctr"/>
            <a:r>
              <a:rPr lang="fr-FR" dirty="0">
                <a:solidFill>
                  <a:schemeClr val="bg1"/>
                </a:solidFill>
              </a:rPr>
              <a:t>Anatole</a:t>
            </a:r>
          </a:p>
        </p:txBody>
      </p:sp>
      <p:sp>
        <p:nvSpPr>
          <p:cNvPr id="3" name="Ellipse 2"/>
          <p:cNvSpPr/>
          <p:nvPr/>
        </p:nvSpPr>
        <p:spPr>
          <a:xfrm>
            <a:off x="1311442" y="5053262"/>
            <a:ext cx="1143000" cy="11069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Entraide</a:t>
            </a:r>
          </a:p>
        </p:txBody>
      </p:sp>
      <p:sp>
        <p:nvSpPr>
          <p:cNvPr id="33" name="Ellipse 32"/>
          <p:cNvSpPr/>
          <p:nvPr/>
        </p:nvSpPr>
        <p:spPr>
          <a:xfrm>
            <a:off x="1431757" y="3495293"/>
            <a:ext cx="1138989" cy="10467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Humour</a:t>
            </a:r>
          </a:p>
        </p:txBody>
      </p:sp>
      <p:sp>
        <p:nvSpPr>
          <p:cNvPr id="34" name="Ellipse 33"/>
          <p:cNvSpPr/>
          <p:nvPr/>
        </p:nvSpPr>
        <p:spPr>
          <a:xfrm>
            <a:off x="2099633" y="5696991"/>
            <a:ext cx="989045" cy="9125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leader</a:t>
            </a:r>
          </a:p>
        </p:txBody>
      </p:sp>
      <p:sp>
        <p:nvSpPr>
          <p:cNvPr id="35" name="Ellipse 34"/>
          <p:cNvSpPr/>
          <p:nvPr/>
        </p:nvSpPr>
        <p:spPr>
          <a:xfrm>
            <a:off x="2594156" y="36922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6" name="Ellipse 35"/>
          <p:cNvSpPr/>
          <p:nvPr/>
        </p:nvSpPr>
        <p:spPr>
          <a:xfrm>
            <a:off x="2746556" y="38446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7" name="Ellipse 36"/>
          <p:cNvSpPr/>
          <p:nvPr/>
        </p:nvSpPr>
        <p:spPr>
          <a:xfrm>
            <a:off x="2972079" y="378276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8" name="Ellipse 37"/>
          <p:cNvSpPr/>
          <p:nvPr/>
        </p:nvSpPr>
        <p:spPr>
          <a:xfrm>
            <a:off x="2776309" y="3544262"/>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9" name="Ellipse 38"/>
          <p:cNvSpPr/>
          <p:nvPr/>
        </p:nvSpPr>
        <p:spPr>
          <a:xfrm>
            <a:off x="3347952" y="545258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0" name="Ellipse 39"/>
          <p:cNvSpPr/>
          <p:nvPr/>
        </p:nvSpPr>
        <p:spPr>
          <a:xfrm>
            <a:off x="3573475" y="539070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1" name="Ellipse 40"/>
          <p:cNvSpPr/>
          <p:nvPr/>
        </p:nvSpPr>
        <p:spPr>
          <a:xfrm>
            <a:off x="3377705" y="5152201"/>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8" name="Cylindre 7"/>
          <p:cNvSpPr/>
          <p:nvPr/>
        </p:nvSpPr>
        <p:spPr>
          <a:xfrm>
            <a:off x="9554328" y="3945288"/>
            <a:ext cx="1818167" cy="2286440"/>
          </a:xfrm>
          <a:prstGeom prst="can">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16" name="Flèche courbée vers le bas 15"/>
          <p:cNvSpPr/>
          <p:nvPr/>
        </p:nvSpPr>
        <p:spPr>
          <a:xfrm>
            <a:off x="3957551" y="1240845"/>
            <a:ext cx="7189420" cy="2944763"/>
          </a:xfrm>
          <a:prstGeom prst="curved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solidFill>
                <a:schemeClr val="tx1"/>
              </a:solidFill>
            </a:endParaRPr>
          </a:p>
        </p:txBody>
      </p:sp>
      <p:sp>
        <p:nvSpPr>
          <p:cNvPr id="4" name="Ellipse 3"/>
          <p:cNvSpPr/>
          <p:nvPr/>
        </p:nvSpPr>
        <p:spPr>
          <a:xfrm>
            <a:off x="3732027" y="3966813"/>
            <a:ext cx="1286539" cy="124726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200" dirty="0"/>
              <a:t>agression</a:t>
            </a:r>
          </a:p>
        </p:txBody>
      </p:sp>
    </p:spTree>
    <p:extLst>
      <p:ext uri="{BB962C8B-B14F-4D97-AF65-F5344CB8AC3E}">
        <p14:creationId xmlns:p14="http://schemas.microsoft.com/office/powerpoint/2010/main" val="3885407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1000"/>
                                        <p:tgtEl>
                                          <p:spTgt spid="16"/>
                                        </p:tgtEl>
                                      </p:cBhvr>
                                    </p:animEffect>
                                    <p:anim calcmode="lin" valueType="num">
                                      <p:cBhvr>
                                        <p:cTn id="12" dur="1000" fill="hold"/>
                                        <p:tgtEl>
                                          <p:spTgt spid="16"/>
                                        </p:tgtEl>
                                        <p:attrNameLst>
                                          <p:attrName>ppt_x</p:attrName>
                                        </p:attrNameLst>
                                      </p:cBhvr>
                                      <p:tavLst>
                                        <p:tav tm="0">
                                          <p:val>
                                            <p:strVal val="#ppt_x"/>
                                          </p:val>
                                        </p:tav>
                                        <p:tav tm="100000">
                                          <p:val>
                                            <p:strVal val="#ppt_x"/>
                                          </p:val>
                                        </p:tav>
                                      </p:tavLst>
                                    </p:anim>
                                    <p:anim calcmode="lin" valueType="num">
                                      <p:cBhvr>
                                        <p:cTn id="13"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6"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57200" y="1616149"/>
            <a:ext cx="11451265" cy="2462213"/>
          </a:xfrm>
          <a:prstGeom prst="rect">
            <a:avLst/>
          </a:prstGeom>
          <a:noFill/>
        </p:spPr>
        <p:txBody>
          <a:bodyPr wrap="square" rtlCol="0">
            <a:spAutoFit/>
          </a:bodyPr>
          <a:lstStyle/>
          <a:p>
            <a:endParaRPr lang="fr-FR" sz="2200" dirty="0"/>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Seulement voilà, il ne suffit pas de décréter le traitement…</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Traiter une transgression grave coute du temps et de l’énergie…</a:t>
            </a:r>
          </a:p>
          <a:p>
            <a:pPr marL="457200" indent="-457200">
              <a:buFont typeface="Wingdings" panose="05000000000000000000" pitchFamily="2" charset="2"/>
              <a:buChar char="q"/>
            </a:pPr>
            <a:endParaRPr lang="fr-FR" sz="2200" dirty="0"/>
          </a:p>
          <a:p>
            <a:endParaRPr lang="fr-FR" sz="2200" dirty="0"/>
          </a:p>
        </p:txBody>
      </p:sp>
    </p:spTree>
    <p:extLst>
      <p:ext uri="{BB962C8B-B14F-4D97-AF65-F5344CB8AC3E}">
        <p14:creationId xmlns:p14="http://schemas.microsoft.com/office/powerpoint/2010/main" val="1108011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923731" y="2985796"/>
            <a:ext cx="3788228" cy="3685592"/>
          </a:xfrm>
          <a:prstGeom prst="ellipse">
            <a:avLst/>
          </a:prstGeom>
          <a:gradFill flip="none" rotWithShape="1">
            <a:gsLst>
              <a:gs pos="95700">
                <a:schemeClr val="accent2"/>
              </a:gs>
              <a:gs pos="0">
                <a:srgbClr val="FFFF00"/>
              </a:gs>
              <a:gs pos="100000">
                <a:srgbClr val="FFC000"/>
              </a:gs>
            </a:gsLst>
            <a:lin ang="13500000" scaled="1"/>
            <a:tileRect/>
          </a:gradFill>
          <a:effectLst>
            <a:outerShdw blurRad="50800" dist="38100" dir="13500000" algn="br" rotWithShape="0">
              <a:prstClr val="black">
                <a:alpha val="40000"/>
              </a:prstClr>
            </a:outerShdw>
          </a:effectLst>
        </p:spPr>
        <p:style>
          <a:lnRef idx="1">
            <a:schemeClr val="accent1"/>
          </a:lnRef>
          <a:fillRef idx="1002">
            <a:schemeClr val="lt1"/>
          </a:fillRef>
          <a:effectRef idx="2">
            <a:schemeClr val="accent1"/>
          </a:effectRef>
          <a:fontRef idx="minor">
            <a:schemeClr val="lt1"/>
          </a:fontRef>
        </p:style>
        <p:txBody>
          <a:bodyPr rtlCol="0" anchor="ctr"/>
          <a:lstStyle/>
          <a:p>
            <a:pPr algn="ctr"/>
            <a:r>
              <a:rPr lang="fr-FR" dirty="0">
                <a:solidFill>
                  <a:schemeClr val="bg1"/>
                </a:solidFill>
              </a:rPr>
              <a:t>Anatole</a:t>
            </a:r>
          </a:p>
        </p:txBody>
      </p:sp>
      <p:sp>
        <p:nvSpPr>
          <p:cNvPr id="3" name="Ellipse 2"/>
          <p:cNvSpPr/>
          <p:nvPr/>
        </p:nvSpPr>
        <p:spPr>
          <a:xfrm>
            <a:off x="1311442" y="5053262"/>
            <a:ext cx="1143000" cy="11069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Entraide</a:t>
            </a:r>
          </a:p>
        </p:txBody>
      </p:sp>
      <p:sp>
        <p:nvSpPr>
          <p:cNvPr id="33" name="Ellipse 32"/>
          <p:cNvSpPr/>
          <p:nvPr/>
        </p:nvSpPr>
        <p:spPr>
          <a:xfrm>
            <a:off x="1431757" y="3495293"/>
            <a:ext cx="1138989" cy="10467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Humour</a:t>
            </a:r>
          </a:p>
        </p:txBody>
      </p:sp>
      <p:sp>
        <p:nvSpPr>
          <p:cNvPr id="34" name="Ellipse 33"/>
          <p:cNvSpPr/>
          <p:nvPr/>
        </p:nvSpPr>
        <p:spPr>
          <a:xfrm>
            <a:off x="2099633" y="5696991"/>
            <a:ext cx="989045" cy="9125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leader</a:t>
            </a:r>
          </a:p>
        </p:txBody>
      </p:sp>
      <p:sp>
        <p:nvSpPr>
          <p:cNvPr id="35" name="Ellipse 34"/>
          <p:cNvSpPr/>
          <p:nvPr/>
        </p:nvSpPr>
        <p:spPr>
          <a:xfrm>
            <a:off x="2594156" y="36922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6" name="Ellipse 35"/>
          <p:cNvSpPr/>
          <p:nvPr/>
        </p:nvSpPr>
        <p:spPr>
          <a:xfrm>
            <a:off x="2746556" y="38446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7" name="Ellipse 36"/>
          <p:cNvSpPr/>
          <p:nvPr/>
        </p:nvSpPr>
        <p:spPr>
          <a:xfrm>
            <a:off x="2972079" y="378276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8" name="Ellipse 37"/>
          <p:cNvSpPr/>
          <p:nvPr/>
        </p:nvSpPr>
        <p:spPr>
          <a:xfrm>
            <a:off x="2776309" y="3544262"/>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9" name="Ellipse 38"/>
          <p:cNvSpPr/>
          <p:nvPr/>
        </p:nvSpPr>
        <p:spPr>
          <a:xfrm>
            <a:off x="3347952" y="545258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0" name="Ellipse 39"/>
          <p:cNvSpPr/>
          <p:nvPr/>
        </p:nvSpPr>
        <p:spPr>
          <a:xfrm>
            <a:off x="3573475" y="539070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1" name="Ellipse 40"/>
          <p:cNvSpPr/>
          <p:nvPr/>
        </p:nvSpPr>
        <p:spPr>
          <a:xfrm>
            <a:off x="3377705" y="5152201"/>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8" name="Cylindre 7"/>
          <p:cNvSpPr/>
          <p:nvPr/>
        </p:nvSpPr>
        <p:spPr>
          <a:xfrm>
            <a:off x="9554328" y="3945288"/>
            <a:ext cx="1818167" cy="2286440"/>
          </a:xfrm>
          <a:prstGeom prst="can">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16" name="Flèche courbée vers le bas 15"/>
          <p:cNvSpPr/>
          <p:nvPr/>
        </p:nvSpPr>
        <p:spPr>
          <a:xfrm>
            <a:off x="3957551" y="1240845"/>
            <a:ext cx="7189420" cy="2944763"/>
          </a:xfrm>
          <a:prstGeom prst="curved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solidFill>
                <a:schemeClr val="tx1"/>
              </a:solidFill>
            </a:endParaRPr>
          </a:p>
        </p:txBody>
      </p:sp>
      <p:sp>
        <p:nvSpPr>
          <p:cNvPr id="4" name="Ellipse 3"/>
          <p:cNvSpPr/>
          <p:nvPr/>
        </p:nvSpPr>
        <p:spPr>
          <a:xfrm>
            <a:off x="3732027" y="3966813"/>
            <a:ext cx="1286539" cy="124726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200" dirty="0"/>
              <a:t>agression</a:t>
            </a:r>
          </a:p>
        </p:txBody>
      </p:sp>
      <p:sp>
        <p:nvSpPr>
          <p:cNvPr id="6" name="Éclair 5"/>
          <p:cNvSpPr/>
          <p:nvPr/>
        </p:nvSpPr>
        <p:spPr>
          <a:xfrm rot="3748444">
            <a:off x="4596895" y="2055020"/>
            <a:ext cx="1167629" cy="1278294"/>
          </a:xfrm>
          <a:prstGeom prst="lightningBol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Nuage 4"/>
          <p:cNvSpPr/>
          <p:nvPr/>
        </p:nvSpPr>
        <p:spPr>
          <a:xfrm>
            <a:off x="2454442" y="581609"/>
            <a:ext cx="4041399" cy="2060058"/>
          </a:xfrm>
          <a:prstGeom prst="cloud">
            <a:avLst/>
          </a:prstGeom>
        </p:spPr>
        <p:style>
          <a:lnRef idx="1">
            <a:schemeClr val="dk1"/>
          </a:lnRef>
          <a:fillRef idx="3">
            <a:schemeClr val="dk1"/>
          </a:fillRef>
          <a:effectRef idx="2">
            <a:schemeClr val="dk1"/>
          </a:effectRef>
          <a:fontRef idx="minor">
            <a:schemeClr val="lt1"/>
          </a:fontRef>
        </p:style>
        <p:txBody>
          <a:bodyPr rtlCol="0" anchor="ctr"/>
          <a:lstStyle/>
          <a:p>
            <a:r>
              <a:rPr lang="fr-FR" b="1" dirty="0"/>
              <a:t>R</a:t>
            </a:r>
            <a:r>
              <a:rPr lang="fr-FR" sz="1200" dirty="0"/>
              <a:t>econnaissance des faits</a:t>
            </a:r>
          </a:p>
          <a:p>
            <a:r>
              <a:rPr lang="fr-FR" b="1" dirty="0" err="1"/>
              <a:t>R</a:t>
            </a:r>
            <a:r>
              <a:rPr lang="fr-FR" sz="1200" dirty="0" err="1"/>
              <a:t>e</a:t>
            </a:r>
            <a:r>
              <a:rPr lang="fr-FR" sz="1200" dirty="0"/>
              <a:t> contextualisation des faits</a:t>
            </a:r>
          </a:p>
          <a:p>
            <a:r>
              <a:rPr lang="fr-FR" b="1" dirty="0"/>
              <a:t>R</a:t>
            </a:r>
            <a:r>
              <a:rPr lang="fr-FR" sz="1200" dirty="0"/>
              <a:t>echerche de solutions alternatives</a:t>
            </a:r>
          </a:p>
          <a:p>
            <a:pPr algn="ctr"/>
            <a:endParaRPr lang="fr-FR" dirty="0"/>
          </a:p>
        </p:txBody>
      </p:sp>
      <p:sp>
        <p:nvSpPr>
          <p:cNvPr id="19" name="Éclair 18"/>
          <p:cNvSpPr/>
          <p:nvPr/>
        </p:nvSpPr>
        <p:spPr>
          <a:xfrm rot="3748444">
            <a:off x="10949707" y="1689168"/>
            <a:ext cx="1167629" cy="1278294"/>
          </a:xfrm>
          <a:prstGeom prst="lightningBol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Nuage 16"/>
          <p:cNvSpPr/>
          <p:nvPr/>
        </p:nvSpPr>
        <p:spPr>
          <a:xfrm>
            <a:off x="8150601" y="533009"/>
            <a:ext cx="4041399" cy="2060058"/>
          </a:xfrm>
          <a:prstGeom prst="cloud">
            <a:avLst/>
          </a:prstGeom>
        </p:spPr>
        <p:style>
          <a:lnRef idx="1">
            <a:schemeClr val="dk1"/>
          </a:lnRef>
          <a:fillRef idx="3">
            <a:schemeClr val="dk1"/>
          </a:fillRef>
          <a:effectRef idx="2">
            <a:schemeClr val="dk1"/>
          </a:effectRef>
          <a:fontRef idx="minor">
            <a:schemeClr val="lt1"/>
          </a:fontRef>
        </p:style>
        <p:txBody>
          <a:bodyPr rtlCol="0" anchor="ctr"/>
          <a:lstStyle/>
          <a:p>
            <a:pPr algn="ctr"/>
            <a:r>
              <a:rPr lang="fr-FR" dirty="0"/>
              <a:t>Sanction</a:t>
            </a:r>
          </a:p>
          <a:p>
            <a:pPr algn="ctr"/>
            <a:r>
              <a:rPr lang="fr-FR" dirty="0"/>
              <a:t>Réparation</a:t>
            </a:r>
          </a:p>
        </p:txBody>
      </p:sp>
    </p:spTree>
    <p:extLst>
      <p:ext uri="{BB962C8B-B14F-4D97-AF65-F5344CB8AC3E}">
        <p14:creationId xmlns:p14="http://schemas.microsoft.com/office/powerpoint/2010/main" val="3538686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fade">
                                      <p:cBhvr>
                                        <p:cTn id="19" dur="1000"/>
                                        <p:tgtEl>
                                          <p:spTgt spid="17"/>
                                        </p:tgtEl>
                                      </p:cBhvr>
                                    </p:animEffect>
                                    <p:anim calcmode="lin" valueType="num">
                                      <p:cBhvr>
                                        <p:cTn id="20" dur="1000" fill="hold"/>
                                        <p:tgtEl>
                                          <p:spTgt spid="17"/>
                                        </p:tgtEl>
                                        <p:attrNameLst>
                                          <p:attrName>ppt_x</p:attrName>
                                        </p:attrNameLst>
                                      </p:cBhvr>
                                      <p:tavLst>
                                        <p:tav tm="0">
                                          <p:val>
                                            <p:strVal val="#ppt_x"/>
                                          </p:val>
                                        </p:tav>
                                        <p:tav tm="100000">
                                          <p:val>
                                            <p:strVal val="#ppt_x"/>
                                          </p:val>
                                        </p:tav>
                                      </p:tavLst>
                                    </p:anim>
                                    <p:anim calcmode="lin" valueType="num">
                                      <p:cBhvr>
                                        <p:cTn id="21" dur="1000" fill="hold"/>
                                        <p:tgtEl>
                                          <p:spTgt spid="17"/>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fade">
                                      <p:cBhvr>
                                        <p:cTn id="24" dur="1000"/>
                                        <p:tgtEl>
                                          <p:spTgt spid="19"/>
                                        </p:tgtEl>
                                      </p:cBhvr>
                                    </p:animEffect>
                                    <p:anim calcmode="lin" valueType="num">
                                      <p:cBhvr>
                                        <p:cTn id="25" dur="1000" fill="hold"/>
                                        <p:tgtEl>
                                          <p:spTgt spid="19"/>
                                        </p:tgtEl>
                                        <p:attrNameLst>
                                          <p:attrName>ppt_x</p:attrName>
                                        </p:attrNameLst>
                                      </p:cBhvr>
                                      <p:tavLst>
                                        <p:tav tm="0">
                                          <p:val>
                                            <p:strVal val="#ppt_x"/>
                                          </p:val>
                                        </p:tav>
                                        <p:tav tm="100000">
                                          <p:val>
                                            <p:strVal val="#ppt_x"/>
                                          </p:val>
                                        </p:tav>
                                      </p:tavLst>
                                    </p:anim>
                                    <p:anim calcmode="lin" valueType="num">
                                      <p:cBhvr>
                                        <p:cTn id="26"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19" grpId="0" animBg="1"/>
      <p:bldP spid="17"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30629" y="287080"/>
            <a:ext cx="11859208" cy="6463308"/>
          </a:xfrm>
          <a:prstGeom prst="rect">
            <a:avLst/>
          </a:prstGeom>
          <a:noFill/>
        </p:spPr>
        <p:txBody>
          <a:bodyPr wrap="square" rtlCol="0">
            <a:spAutoFit/>
          </a:bodyPr>
          <a:lstStyle/>
          <a:p>
            <a:pPr marL="457200" indent="-457200">
              <a:buFont typeface="Wingdings" panose="05000000000000000000" pitchFamily="2" charset="2"/>
              <a:buChar char="q"/>
            </a:pPr>
            <a:r>
              <a:rPr lang="fr-FR" dirty="0"/>
              <a:t>Deux gros nuages à traverser, mais pas seul. Le LIEN DEVELOPPEMENTAL sert aussi à ça.</a:t>
            </a:r>
          </a:p>
          <a:p>
            <a:pPr marL="457200" indent="-457200">
              <a:buFont typeface="Wingdings" panose="05000000000000000000" pitchFamily="2" charset="2"/>
              <a:buChar char="q"/>
            </a:pPr>
            <a:endParaRPr lang="fr-FR" dirty="0"/>
          </a:p>
          <a:p>
            <a:pPr marL="457200" indent="-457200">
              <a:buFont typeface="Wingdings" panose="05000000000000000000" pitchFamily="2" charset="2"/>
              <a:buChar char="q"/>
            </a:pPr>
            <a:r>
              <a:rPr lang="fr-FR" dirty="0"/>
              <a:t>Le premier nuage est particulièrement difficile à traverser. Il peut être utile de se servir de la cartographie contextuelle en complément.</a:t>
            </a:r>
          </a:p>
          <a:p>
            <a:pPr marL="457200" indent="-457200">
              <a:buFont typeface="Wingdings" panose="05000000000000000000" pitchFamily="2" charset="2"/>
              <a:buChar char="q"/>
            </a:pPr>
            <a:endParaRPr lang="fr-FR" dirty="0"/>
          </a:p>
          <a:p>
            <a:pPr marL="457200" indent="-457200">
              <a:buFont typeface="Wingdings" panose="05000000000000000000" pitchFamily="2" charset="2"/>
              <a:buChar char="q"/>
            </a:pPr>
            <a:r>
              <a:rPr lang="fr-FR" dirty="0"/>
              <a:t>Accueil inconditionnel des émotions de la personne. Travail avec elle sur sa douleur à devoir « se plier »…</a:t>
            </a:r>
          </a:p>
          <a:p>
            <a:pPr marL="457200" indent="-457200">
              <a:buFont typeface="Wingdings" panose="05000000000000000000" pitchFamily="2" charset="2"/>
              <a:buChar char="q"/>
            </a:pPr>
            <a:endParaRPr lang="fr-FR" dirty="0"/>
          </a:p>
          <a:p>
            <a:pPr marL="457200" indent="-457200">
              <a:buFont typeface="Wingdings" panose="05000000000000000000" pitchFamily="2" charset="2"/>
              <a:buChar char="q"/>
            </a:pPr>
            <a:r>
              <a:rPr lang="fr-FR" dirty="0"/>
              <a:t>Si la personne se sent par exemple humiliée, le professionnel va devoir s’assurer par tout moyen que ce ne sera pas le cas au final. La moindre trace de vécu d’humiliation (même sans aucune intention de la part d’une institution) annulerait tout le processus développemental.</a:t>
            </a:r>
          </a:p>
          <a:p>
            <a:endParaRPr lang="fr-FR" dirty="0"/>
          </a:p>
          <a:p>
            <a:pPr marL="457200" indent="-457200">
              <a:buFont typeface="Wingdings" panose="05000000000000000000" pitchFamily="2" charset="2"/>
              <a:buChar char="q"/>
            </a:pPr>
            <a:r>
              <a:rPr lang="fr-FR" dirty="0"/>
              <a:t>Par exemple : pour s’assurer qu’un adolescent ne vivent pas sa réparation (balayer une cour) comme une humiliation, un entretien supplémentaire aura lieu sur cette seule thématique, et le directeur ira balayer la cour avec le jeune.</a:t>
            </a:r>
          </a:p>
          <a:p>
            <a:pPr marL="457200" indent="-457200">
              <a:buFont typeface="Wingdings" panose="05000000000000000000" pitchFamily="2" charset="2"/>
              <a:buChar char="q"/>
            </a:pPr>
            <a:endParaRPr lang="fr-FR" dirty="0"/>
          </a:p>
          <a:p>
            <a:pPr marL="457200" indent="-457200">
              <a:buFont typeface="Wingdings" panose="05000000000000000000" pitchFamily="2" charset="2"/>
              <a:buChar char="q"/>
            </a:pPr>
            <a:r>
              <a:rPr lang="fr-FR" dirty="0"/>
              <a:t>Un protocole de traitement institutionnel de la transgression basé sur les deux outils : corbeille et cartographie permet une diminution radicale de fréquences et intensités des passages à l’acte.</a:t>
            </a:r>
          </a:p>
          <a:p>
            <a:pPr marL="457200" indent="-457200">
              <a:buFont typeface="Wingdings" panose="05000000000000000000" pitchFamily="2" charset="2"/>
              <a:buChar char="q"/>
            </a:pPr>
            <a:endParaRPr lang="fr-FR" dirty="0"/>
          </a:p>
          <a:p>
            <a:pPr marL="457200" indent="-457200">
              <a:buFont typeface="Wingdings" panose="05000000000000000000" pitchFamily="2" charset="2"/>
              <a:buChar char="q"/>
            </a:pPr>
            <a:r>
              <a:rPr lang="fr-FR" dirty="0"/>
              <a:t>D’autant qu’il est possible de recourir à ces outils en groupe, notamment en travaillant des romans fictifs… Les individus réagissent et interagissent alors de façon dépassionnée et sécurisée.</a:t>
            </a:r>
          </a:p>
          <a:p>
            <a:pPr marL="457200" indent="-457200">
              <a:buFont typeface="Wingdings" panose="05000000000000000000" pitchFamily="2" charset="2"/>
              <a:buChar char="q"/>
            </a:pPr>
            <a:endParaRPr lang="fr-FR" dirty="0"/>
          </a:p>
          <a:p>
            <a:pPr marL="457200" indent="-457200">
              <a:buFont typeface="Wingdings" panose="05000000000000000000" pitchFamily="2" charset="2"/>
              <a:buChar char="q"/>
            </a:pPr>
            <a:r>
              <a:rPr lang="fr-FR" dirty="0"/>
              <a:t>Ou comment faire fonctionner la </a:t>
            </a:r>
            <a:r>
              <a:rPr lang="fr-FR" b="1" u="sng" dirty="0"/>
              <a:t>machine à penser</a:t>
            </a:r>
            <a:r>
              <a:rPr lang="fr-FR" dirty="0"/>
              <a:t>…</a:t>
            </a:r>
            <a:endParaRPr lang="fr-FR" sz="2200" dirty="0"/>
          </a:p>
        </p:txBody>
      </p:sp>
    </p:spTree>
    <p:extLst>
      <p:ext uri="{BB962C8B-B14F-4D97-AF65-F5344CB8AC3E}">
        <p14:creationId xmlns:p14="http://schemas.microsoft.com/office/powerpoint/2010/main" val="11032744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210" y="2075687"/>
            <a:ext cx="11859208" cy="2492990"/>
          </a:xfrm>
          <a:prstGeom prst="rect">
            <a:avLst/>
          </a:prstGeom>
          <a:noFill/>
        </p:spPr>
        <p:txBody>
          <a:bodyPr wrap="square" rtlCol="0">
            <a:spAutoFit/>
          </a:bodyPr>
          <a:lstStyle/>
          <a:p>
            <a:pPr marL="457200" indent="-457200">
              <a:buFont typeface="Wingdings" panose="05000000000000000000" pitchFamily="2" charset="2"/>
              <a:buChar char="q"/>
            </a:pPr>
            <a:r>
              <a:rPr lang="fr-FR" sz="2800" b="1" dirty="0"/>
              <a:t>Mais surtout, comment donner la garantie inconditionnelle d’un accueil tout aussi inconditionnel…</a:t>
            </a:r>
          </a:p>
          <a:p>
            <a:pPr marL="457200" indent="-457200">
              <a:buFont typeface="Wingdings" panose="05000000000000000000" pitchFamily="2" charset="2"/>
              <a:buChar char="q"/>
            </a:pPr>
            <a:endParaRPr lang="fr-FR" sz="2800" b="1" dirty="0"/>
          </a:p>
          <a:p>
            <a:pPr marL="457200" indent="-457200">
              <a:buFont typeface="Wingdings" panose="05000000000000000000" pitchFamily="2" charset="2"/>
              <a:buChar char="q"/>
            </a:pPr>
            <a:r>
              <a:rPr lang="fr-FR" sz="2400" dirty="0"/>
              <a:t>Communication institutionnelle : la page est tournée</a:t>
            </a:r>
          </a:p>
          <a:p>
            <a:pPr marL="457200" indent="-457200">
              <a:buFont typeface="Wingdings" panose="05000000000000000000" pitchFamily="2" charset="2"/>
              <a:buChar char="q"/>
            </a:pPr>
            <a:endParaRPr lang="fr-FR" sz="2400" dirty="0"/>
          </a:p>
          <a:p>
            <a:pPr marL="457200" indent="-457200">
              <a:buFont typeface="Wingdings" panose="05000000000000000000" pitchFamily="2" charset="2"/>
              <a:buChar char="q"/>
            </a:pPr>
            <a:endParaRPr lang="fr-FR" sz="2400" dirty="0"/>
          </a:p>
        </p:txBody>
      </p:sp>
    </p:spTree>
    <p:extLst>
      <p:ext uri="{BB962C8B-B14F-4D97-AF65-F5344CB8AC3E}">
        <p14:creationId xmlns:p14="http://schemas.microsoft.com/office/powerpoint/2010/main" val="5710861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923731" y="2985796"/>
            <a:ext cx="3788228" cy="3685592"/>
          </a:xfrm>
          <a:prstGeom prst="ellipse">
            <a:avLst/>
          </a:prstGeom>
          <a:gradFill flip="none" rotWithShape="1">
            <a:gsLst>
              <a:gs pos="95700">
                <a:schemeClr val="accent2"/>
              </a:gs>
              <a:gs pos="0">
                <a:srgbClr val="FFFF00"/>
              </a:gs>
              <a:gs pos="100000">
                <a:srgbClr val="FFC000"/>
              </a:gs>
            </a:gsLst>
            <a:lin ang="13500000" scaled="1"/>
            <a:tileRect/>
          </a:gradFill>
          <a:effectLst>
            <a:outerShdw blurRad="50800" dist="38100" dir="13500000" algn="br" rotWithShape="0">
              <a:prstClr val="black">
                <a:alpha val="40000"/>
              </a:prstClr>
            </a:outerShdw>
          </a:effectLst>
        </p:spPr>
        <p:style>
          <a:lnRef idx="1">
            <a:schemeClr val="accent1"/>
          </a:lnRef>
          <a:fillRef idx="1002">
            <a:schemeClr val="lt1"/>
          </a:fillRef>
          <a:effectRef idx="2">
            <a:schemeClr val="accent1"/>
          </a:effectRef>
          <a:fontRef idx="minor">
            <a:schemeClr val="lt1"/>
          </a:fontRef>
        </p:style>
        <p:txBody>
          <a:bodyPr rtlCol="0" anchor="ctr"/>
          <a:lstStyle/>
          <a:p>
            <a:pPr algn="ctr"/>
            <a:r>
              <a:rPr lang="fr-FR" dirty="0">
                <a:solidFill>
                  <a:schemeClr val="bg1"/>
                </a:solidFill>
              </a:rPr>
              <a:t>Anatole</a:t>
            </a:r>
          </a:p>
        </p:txBody>
      </p:sp>
      <p:sp>
        <p:nvSpPr>
          <p:cNvPr id="3" name="Ellipse 2"/>
          <p:cNvSpPr/>
          <p:nvPr/>
        </p:nvSpPr>
        <p:spPr>
          <a:xfrm>
            <a:off x="1311442" y="5053262"/>
            <a:ext cx="1143000" cy="11069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Entraide</a:t>
            </a:r>
          </a:p>
        </p:txBody>
      </p:sp>
      <p:sp>
        <p:nvSpPr>
          <p:cNvPr id="33" name="Ellipse 32"/>
          <p:cNvSpPr/>
          <p:nvPr/>
        </p:nvSpPr>
        <p:spPr>
          <a:xfrm>
            <a:off x="1431757" y="3495293"/>
            <a:ext cx="1138989" cy="10467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Humour</a:t>
            </a:r>
          </a:p>
        </p:txBody>
      </p:sp>
      <p:sp>
        <p:nvSpPr>
          <p:cNvPr id="34" name="Ellipse 33"/>
          <p:cNvSpPr/>
          <p:nvPr/>
        </p:nvSpPr>
        <p:spPr>
          <a:xfrm>
            <a:off x="2099633" y="5696991"/>
            <a:ext cx="989045" cy="9125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leader</a:t>
            </a:r>
          </a:p>
        </p:txBody>
      </p:sp>
      <p:sp>
        <p:nvSpPr>
          <p:cNvPr id="35" name="Ellipse 34"/>
          <p:cNvSpPr/>
          <p:nvPr/>
        </p:nvSpPr>
        <p:spPr>
          <a:xfrm>
            <a:off x="2594156" y="36922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6" name="Ellipse 35"/>
          <p:cNvSpPr/>
          <p:nvPr/>
        </p:nvSpPr>
        <p:spPr>
          <a:xfrm>
            <a:off x="2746556" y="38446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7" name="Ellipse 36"/>
          <p:cNvSpPr/>
          <p:nvPr/>
        </p:nvSpPr>
        <p:spPr>
          <a:xfrm>
            <a:off x="2972078" y="3782769"/>
            <a:ext cx="685521" cy="61593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8" name="Ellipse 37"/>
          <p:cNvSpPr/>
          <p:nvPr/>
        </p:nvSpPr>
        <p:spPr>
          <a:xfrm>
            <a:off x="2776309" y="3544262"/>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9" name="Ellipse 38"/>
          <p:cNvSpPr/>
          <p:nvPr/>
        </p:nvSpPr>
        <p:spPr>
          <a:xfrm>
            <a:off x="3347952" y="545258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0" name="Ellipse 39"/>
          <p:cNvSpPr/>
          <p:nvPr/>
        </p:nvSpPr>
        <p:spPr>
          <a:xfrm>
            <a:off x="3573475" y="539070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1" name="Ellipse 40"/>
          <p:cNvSpPr/>
          <p:nvPr/>
        </p:nvSpPr>
        <p:spPr>
          <a:xfrm>
            <a:off x="3150782" y="5002293"/>
            <a:ext cx="757615" cy="6905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8" name="Cylindre 7"/>
          <p:cNvSpPr/>
          <p:nvPr/>
        </p:nvSpPr>
        <p:spPr>
          <a:xfrm>
            <a:off x="8798547" y="4055924"/>
            <a:ext cx="1818167" cy="2286440"/>
          </a:xfrm>
          <a:prstGeom prst="can">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4" name="Ellipse 3"/>
          <p:cNvSpPr/>
          <p:nvPr/>
        </p:nvSpPr>
        <p:spPr>
          <a:xfrm>
            <a:off x="9064360" y="4280821"/>
            <a:ext cx="1286539" cy="216379"/>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sz="1200" dirty="0"/>
          </a:p>
        </p:txBody>
      </p:sp>
      <p:sp>
        <p:nvSpPr>
          <p:cNvPr id="5" name="Nuage 4"/>
          <p:cNvSpPr/>
          <p:nvPr/>
        </p:nvSpPr>
        <p:spPr>
          <a:xfrm>
            <a:off x="7055314" y="346117"/>
            <a:ext cx="1429073" cy="885833"/>
          </a:xfrm>
          <a:prstGeom prst="cloud">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17" name="Nuage 16"/>
          <p:cNvSpPr/>
          <p:nvPr/>
        </p:nvSpPr>
        <p:spPr>
          <a:xfrm>
            <a:off x="9265298" y="206596"/>
            <a:ext cx="1436552" cy="735669"/>
          </a:xfrm>
          <a:prstGeom prst="cloud">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20" name="Bulle ronde 19"/>
          <p:cNvSpPr/>
          <p:nvPr/>
        </p:nvSpPr>
        <p:spPr>
          <a:xfrm>
            <a:off x="3573475" y="2495450"/>
            <a:ext cx="2066770" cy="1196799"/>
          </a:xfrm>
          <a:prstGeom prst="wedgeEllipse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err="1"/>
              <a:t>Ffiouu</a:t>
            </a:r>
            <a:r>
              <a:rPr lang="fr-FR" dirty="0"/>
              <a:t> !</a:t>
            </a:r>
          </a:p>
        </p:txBody>
      </p:sp>
    </p:spTree>
    <p:extLst>
      <p:ext uri="{BB962C8B-B14F-4D97-AF65-F5344CB8AC3E}">
        <p14:creationId xmlns:p14="http://schemas.microsoft.com/office/powerpoint/2010/main" val="269108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1000"/>
                                        <p:tgtEl>
                                          <p:spTgt spid="17"/>
                                        </p:tgtEl>
                                      </p:cBhvr>
                                    </p:animEffect>
                                    <p:anim calcmode="lin" valueType="num">
                                      <p:cBhvr>
                                        <p:cTn id="15" dur="1000" fill="hold"/>
                                        <p:tgtEl>
                                          <p:spTgt spid="17"/>
                                        </p:tgtEl>
                                        <p:attrNameLst>
                                          <p:attrName>ppt_x</p:attrName>
                                        </p:attrNameLst>
                                      </p:cBhvr>
                                      <p:tavLst>
                                        <p:tav tm="0">
                                          <p:val>
                                            <p:strVal val="#ppt_x"/>
                                          </p:val>
                                        </p:tav>
                                        <p:tav tm="100000">
                                          <p:val>
                                            <p:strVal val="#ppt_x"/>
                                          </p:val>
                                        </p:tav>
                                      </p:tavLst>
                                    </p:anim>
                                    <p:anim calcmode="lin" valueType="num">
                                      <p:cBhvr>
                                        <p:cTn id="1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7"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5</a:t>
            </a:fld>
            <a:endParaRPr lang="fr-FR"/>
          </a:p>
        </p:txBody>
      </p:sp>
      <p:sp>
        <p:nvSpPr>
          <p:cNvPr id="2" name="ZoneTexte 1">
            <a:extLst>
              <a:ext uri="{FF2B5EF4-FFF2-40B4-BE49-F238E27FC236}">
                <a16:creationId xmlns:a16="http://schemas.microsoft.com/office/drawing/2014/main" id="{25ED1A6C-1594-48F0-B9B2-AFC27385B76B}"/>
              </a:ext>
            </a:extLst>
          </p:cNvPr>
          <p:cNvSpPr txBox="1"/>
          <p:nvPr/>
        </p:nvSpPr>
        <p:spPr>
          <a:xfrm>
            <a:off x="474133" y="1676400"/>
            <a:ext cx="11524579" cy="4708981"/>
          </a:xfrm>
          <a:prstGeom prst="rect">
            <a:avLst/>
          </a:prstGeom>
          <a:noFill/>
        </p:spPr>
        <p:txBody>
          <a:bodyPr wrap="square" rtlCol="0">
            <a:spAutoFit/>
          </a:bodyPr>
          <a:lstStyle/>
          <a:p>
            <a:r>
              <a:rPr lang="fr-FR" sz="3600" dirty="0">
                <a:latin typeface="Arial" panose="020B0604020202020204" pitchFamily="34" charset="0"/>
                <a:cs typeface="Arial" panose="020B0604020202020204" pitchFamily="34" charset="0"/>
              </a:rPr>
              <a:t>Une </a:t>
            </a:r>
            <a:r>
              <a:rPr lang="fr-FR" sz="3600" b="1" dirty="0">
                <a:latin typeface="Arial" panose="020B0604020202020204" pitchFamily="34" charset="0"/>
                <a:cs typeface="Arial" panose="020B0604020202020204" pitchFamily="34" charset="0"/>
              </a:rPr>
              <a:t>relation</a:t>
            </a:r>
            <a:r>
              <a:rPr lang="fr-FR" sz="3600" dirty="0">
                <a:latin typeface="Arial" panose="020B0604020202020204" pitchFamily="34" charset="0"/>
                <a:cs typeface="Arial" panose="020B0604020202020204" pitchFamily="34" charset="0"/>
              </a:rPr>
              <a:t> qui prime : le 1</a:t>
            </a:r>
            <a:r>
              <a:rPr lang="fr-FR" sz="3600" baseline="30000" dirty="0">
                <a:latin typeface="Arial" panose="020B0604020202020204" pitchFamily="34" charset="0"/>
                <a:cs typeface="Arial" panose="020B0604020202020204" pitchFamily="34" charset="0"/>
              </a:rPr>
              <a:t>er</a:t>
            </a:r>
            <a:r>
              <a:rPr lang="fr-FR" sz="3600" dirty="0">
                <a:latin typeface="Arial" panose="020B0604020202020204" pitchFamily="34" charset="0"/>
                <a:cs typeface="Arial" panose="020B0604020202020204" pitchFamily="34" charset="0"/>
              </a:rPr>
              <a:t> contenant (le seul ?)</a:t>
            </a:r>
          </a:p>
          <a:p>
            <a:endParaRPr lang="fr-FR" sz="3600" dirty="0">
              <a:latin typeface="Arial" panose="020B0604020202020204" pitchFamily="34" charset="0"/>
              <a:cs typeface="Arial" panose="020B0604020202020204" pitchFamily="34" charset="0"/>
            </a:endParaRPr>
          </a:p>
          <a:p>
            <a:pPr algn="just"/>
            <a:r>
              <a:rPr lang="fr-FR" sz="3200" dirty="0"/>
              <a:t>La sanction éducative ne saura se dissocier d’un ingrédient essentiel à tout travail d’élaboration psychique, un ingrédient visant à </a:t>
            </a:r>
            <a:r>
              <a:rPr lang="fr-FR" sz="3200" b="1" dirty="0"/>
              <a:t>garantir la sécurité affective</a:t>
            </a:r>
            <a:r>
              <a:rPr lang="fr-FR" sz="3200" dirty="0"/>
              <a:t> de l’enfant : il s’agit de </a:t>
            </a:r>
            <a:r>
              <a:rPr lang="fr-FR" sz="3200" b="1" dirty="0"/>
              <a:t>la relation éducative, une relation fondée sur la fiabilité du professionnel </a:t>
            </a:r>
            <a:r>
              <a:rPr lang="fr-FR" sz="3200" dirty="0"/>
              <a:t>(qui est le préalable à la confiance), sur laquelle </a:t>
            </a:r>
            <a:r>
              <a:rPr lang="fr-FR" sz="3200" b="1" dirty="0"/>
              <a:t>l’enfant va pouvoir s’appuyer pour grandir</a:t>
            </a:r>
            <a:r>
              <a:rPr lang="fr-FR" sz="3200" dirty="0"/>
              <a:t>…</a:t>
            </a:r>
          </a:p>
          <a:p>
            <a:endParaRPr lang="fr-FR" sz="3600" dirty="0">
              <a:latin typeface="Arial" panose="020B0604020202020204" pitchFamily="34" charset="0"/>
              <a:cs typeface="Arial" panose="020B0604020202020204" pitchFamily="34" charset="0"/>
            </a:endParaRPr>
          </a:p>
        </p:txBody>
      </p:sp>
      <p:sp>
        <p:nvSpPr>
          <p:cNvPr id="5" name="ZoneTexte 4">
            <a:extLst>
              <a:ext uri="{FF2B5EF4-FFF2-40B4-BE49-F238E27FC236}">
                <a16:creationId xmlns:a16="http://schemas.microsoft.com/office/drawing/2014/main" id="{6C5F69B4-E349-4D92-84E9-8E7F32B43965}"/>
              </a:ext>
            </a:extLst>
          </p:cNvPr>
          <p:cNvSpPr txBox="1"/>
          <p:nvPr/>
        </p:nvSpPr>
        <p:spPr>
          <a:xfrm>
            <a:off x="10255170" y="231494"/>
            <a:ext cx="1713053" cy="369332"/>
          </a:xfrm>
          <a:prstGeom prst="rect">
            <a:avLst/>
          </a:prstGeom>
          <a:noFill/>
        </p:spPr>
        <p:txBody>
          <a:bodyPr wrap="square" rtlCol="0">
            <a:spAutoFit/>
          </a:bodyPr>
          <a:lstStyle/>
          <a:p>
            <a:r>
              <a:rPr lang="fr-FR" dirty="0"/>
              <a:t>Cf Page 1</a:t>
            </a:r>
          </a:p>
        </p:txBody>
      </p:sp>
    </p:spTree>
    <p:extLst>
      <p:ext uri="{BB962C8B-B14F-4D97-AF65-F5344CB8AC3E}">
        <p14:creationId xmlns:p14="http://schemas.microsoft.com/office/powerpoint/2010/main" val="2502548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6</a:t>
            </a:fld>
            <a:endParaRPr lang="fr-FR"/>
          </a:p>
        </p:txBody>
      </p:sp>
      <p:sp>
        <p:nvSpPr>
          <p:cNvPr id="2" name="ZoneTexte 1">
            <a:extLst>
              <a:ext uri="{FF2B5EF4-FFF2-40B4-BE49-F238E27FC236}">
                <a16:creationId xmlns:a16="http://schemas.microsoft.com/office/drawing/2014/main" id="{25ED1A6C-1594-48F0-B9B2-AFC27385B76B}"/>
              </a:ext>
            </a:extLst>
          </p:cNvPr>
          <p:cNvSpPr txBox="1"/>
          <p:nvPr/>
        </p:nvSpPr>
        <p:spPr>
          <a:xfrm>
            <a:off x="443644" y="231494"/>
            <a:ext cx="11524579" cy="6986528"/>
          </a:xfrm>
          <a:prstGeom prst="rect">
            <a:avLst/>
          </a:prstGeom>
          <a:noFill/>
        </p:spPr>
        <p:txBody>
          <a:bodyPr wrap="square" rtlCol="0">
            <a:spAutoFit/>
          </a:bodyPr>
          <a:lstStyle/>
          <a:p>
            <a:pPr algn="just"/>
            <a:r>
              <a:rPr lang="fr-FR" sz="2700" dirty="0"/>
              <a:t>La sanction éducative est portée par cinq visées : </a:t>
            </a:r>
          </a:p>
          <a:p>
            <a:pPr algn="just"/>
            <a:r>
              <a:rPr lang="fr-FR" sz="2700" dirty="0"/>
              <a:t> </a:t>
            </a:r>
          </a:p>
          <a:p>
            <a:pPr lvl="0" algn="just"/>
            <a:r>
              <a:rPr lang="fr-FR" sz="2700" dirty="0"/>
              <a:t>Permettre à l’enfant de comprendre sa responsabilité dans les actes transgressifs : </a:t>
            </a:r>
            <a:r>
              <a:rPr lang="fr-FR" sz="2700" b="1" dirty="0"/>
              <a:t>devenir auteur de ses actes, plutôt que les subir</a:t>
            </a:r>
            <a:r>
              <a:rPr lang="fr-FR" sz="2700" dirty="0"/>
              <a:t>.</a:t>
            </a:r>
          </a:p>
          <a:p>
            <a:pPr algn="just"/>
            <a:r>
              <a:rPr lang="fr-FR" sz="2700" dirty="0"/>
              <a:t> </a:t>
            </a:r>
          </a:p>
          <a:p>
            <a:pPr lvl="0" algn="just"/>
            <a:r>
              <a:rPr lang="fr-FR" sz="2700" dirty="0"/>
              <a:t>Permettre à l’enfant de comprendre son intérêt (et celui de tous) à respecter les règles et les lois : </a:t>
            </a:r>
            <a:r>
              <a:rPr lang="fr-FR" sz="2700" b="1" dirty="0"/>
              <a:t>visée socialisante</a:t>
            </a:r>
            <a:r>
              <a:rPr lang="fr-FR" sz="2700" dirty="0"/>
              <a:t>.</a:t>
            </a:r>
          </a:p>
          <a:p>
            <a:pPr algn="just"/>
            <a:r>
              <a:rPr lang="fr-FR" sz="2700" dirty="0"/>
              <a:t> </a:t>
            </a:r>
          </a:p>
          <a:p>
            <a:pPr lvl="0" algn="just"/>
            <a:r>
              <a:rPr lang="fr-FR" sz="2700" dirty="0"/>
              <a:t>Arrêter l’enfant, pour lui éviter d’aller plus (trop) loin, et de se faire mal ou faire mal à l’autre : </a:t>
            </a:r>
            <a:r>
              <a:rPr lang="fr-FR" sz="2700" b="1" dirty="0"/>
              <a:t>visée de protection.</a:t>
            </a:r>
            <a:endParaRPr lang="fr-FR" sz="2700" dirty="0"/>
          </a:p>
          <a:p>
            <a:pPr algn="just"/>
            <a:r>
              <a:rPr lang="fr-FR" sz="2700" dirty="0"/>
              <a:t> </a:t>
            </a:r>
          </a:p>
          <a:p>
            <a:pPr lvl="0" algn="just"/>
            <a:r>
              <a:rPr lang="fr-FR" sz="2700" dirty="0"/>
              <a:t>Fournir à l’enfant des moyens d’évoluer : </a:t>
            </a:r>
            <a:r>
              <a:rPr lang="fr-FR" sz="2700" b="1" dirty="0"/>
              <a:t>visée d’accompagnement au niveau affectif, de la gestion de ses émotions, et des nouvelles pistes de réponses qu’il pourrait, à l’avenir mobiliser</a:t>
            </a:r>
            <a:r>
              <a:rPr lang="fr-FR" sz="2700" dirty="0"/>
              <a:t>.</a:t>
            </a:r>
          </a:p>
          <a:p>
            <a:pPr lvl="0" algn="just"/>
            <a:endParaRPr lang="fr-FR" sz="2700" dirty="0"/>
          </a:p>
          <a:p>
            <a:pPr lvl="0" algn="just"/>
            <a:r>
              <a:rPr lang="fr-FR" sz="2700" dirty="0"/>
              <a:t>La fonction Sociale de la sanction : quid des autres ?</a:t>
            </a:r>
          </a:p>
        </p:txBody>
      </p:sp>
      <p:sp>
        <p:nvSpPr>
          <p:cNvPr id="3" name="ZoneTexte 2">
            <a:extLst>
              <a:ext uri="{FF2B5EF4-FFF2-40B4-BE49-F238E27FC236}">
                <a16:creationId xmlns:a16="http://schemas.microsoft.com/office/drawing/2014/main" id="{6B72DD00-33EF-4154-A095-7C4B1CDA40B6}"/>
              </a:ext>
            </a:extLst>
          </p:cNvPr>
          <p:cNvSpPr txBox="1"/>
          <p:nvPr/>
        </p:nvSpPr>
        <p:spPr>
          <a:xfrm>
            <a:off x="10255170" y="231494"/>
            <a:ext cx="1713053" cy="369332"/>
          </a:xfrm>
          <a:prstGeom prst="rect">
            <a:avLst/>
          </a:prstGeom>
          <a:noFill/>
        </p:spPr>
        <p:txBody>
          <a:bodyPr wrap="square" rtlCol="0">
            <a:spAutoFit/>
          </a:bodyPr>
          <a:lstStyle/>
          <a:p>
            <a:r>
              <a:rPr lang="fr-FR" dirty="0"/>
              <a:t>Cf Page 1</a:t>
            </a:r>
          </a:p>
        </p:txBody>
      </p:sp>
    </p:spTree>
    <p:extLst>
      <p:ext uri="{BB962C8B-B14F-4D97-AF65-F5344CB8AC3E}">
        <p14:creationId xmlns:p14="http://schemas.microsoft.com/office/powerpoint/2010/main" val="3185030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xEl>
                                              <p:pRg st="10" end="10"/>
                                            </p:txEl>
                                          </p:spTgt>
                                        </p:tgtEl>
                                        <p:attrNameLst>
                                          <p:attrName>style.visibility</p:attrName>
                                        </p:attrNameLst>
                                      </p:cBhvr>
                                      <p:to>
                                        <p:strVal val="visible"/>
                                      </p:to>
                                    </p:set>
                                    <p:animEffect transition="in" filter="fade">
                                      <p:cBhvr>
                                        <p:cTn id="52"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7</a:t>
            </a:fld>
            <a:endParaRPr lang="fr-FR"/>
          </a:p>
        </p:txBody>
      </p:sp>
      <p:sp>
        <p:nvSpPr>
          <p:cNvPr id="2" name="ZoneTexte 1">
            <a:extLst>
              <a:ext uri="{FF2B5EF4-FFF2-40B4-BE49-F238E27FC236}">
                <a16:creationId xmlns:a16="http://schemas.microsoft.com/office/drawing/2014/main" id="{25ED1A6C-1594-48F0-B9B2-AFC27385B76B}"/>
              </a:ext>
            </a:extLst>
          </p:cNvPr>
          <p:cNvSpPr txBox="1"/>
          <p:nvPr/>
        </p:nvSpPr>
        <p:spPr>
          <a:xfrm>
            <a:off x="298174" y="677644"/>
            <a:ext cx="11560115" cy="5570756"/>
          </a:xfrm>
          <a:prstGeom prst="rect">
            <a:avLst/>
          </a:prstGeom>
          <a:noFill/>
        </p:spPr>
        <p:txBody>
          <a:bodyPr wrap="square" rtlCol="0">
            <a:spAutoFit/>
          </a:bodyPr>
          <a:lstStyle/>
          <a:p>
            <a:pPr algn="just"/>
            <a:r>
              <a:rPr lang="fr-FR" sz="4000" i="1" dirty="0"/>
              <a:t>En cas de transgressions régulières ou exceptionnelles, des réponses mesurées et adaptées à la problématique et au niveau de compréhension de chaque enfant ou adolescent seront apportées, en articulation avec la loi et le règlement de fonctionnement. </a:t>
            </a:r>
          </a:p>
          <a:p>
            <a:pPr algn="just"/>
            <a:endParaRPr lang="fr-FR" sz="4000" i="1" dirty="0"/>
          </a:p>
          <a:p>
            <a:pPr algn="ctr"/>
            <a:r>
              <a:rPr lang="fr-FR" sz="4000" i="1" dirty="0"/>
              <a:t>IL NE PEUT DONC EXISTER DE CATALOGUE DE SANCTIONS</a:t>
            </a:r>
            <a:endParaRPr lang="fr-FR" sz="4000" dirty="0"/>
          </a:p>
          <a:p>
            <a:endParaRPr lang="fr-FR" sz="3600" dirty="0">
              <a:latin typeface="Arial" panose="020B0604020202020204" pitchFamily="34" charset="0"/>
              <a:cs typeface="Arial" panose="020B0604020202020204" pitchFamily="34" charset="0"/>
            </a:endParaRPr>
          </a:p>
        </p:txBody>
      </p:sp>
      <p:sp>
        <p:nvSpPr>
          <p:cNvPr id="5" name="ZoneTexte 4">
            <a:extLst>
              <a:ext uri="{FF2B5EF4-FFF2-40B4-BE49-F238E27FC236}">
                <a16:creationId xmlns:a16="http://schemas.microsoft.com/office/drawing/2014/main" id="{4363E82A-DB90-4D46-A622-64B3B691656A}"/>
              </a:ext>
            </a:extLst>
          </p:cNvPr>
          <p:cNvSpPr txBox="1"/>
          <p:nvPr/>
        </p:nvSpPr>
        <p:spPr>
          <a:xfrm>
            <a:off x="10255170" y="231494"/>
            <a:ext cx="1713053" cy="369332"/>
          </a:xfrm>
          <a:prstGeom prst="rect">
            <a:avLst/>
          </a:prstGeom>
          <a:noFill/>
        </p:spPr>
        <p:txBody>
          <a:bodyPr wrap="square" rtlCol="0">
            <a:spAutoFit/>
          </a:bodyPr>
          <a:lstStyle/>
          <a:p>
            <a:r>
              <a:rPr lang="fr-FR" dirty="0"/>
              <a:t>Cf Page 1</a:t>
            </a:r>
          </a:p>
        </p:txBody>
      </p:sp>
    </p:spTree>
    <p:extLst>
      <p:ext uri="{BB962C8B-B14F-4D97-AF65-F5344CB8AC3E}">
        <p14:creationId xmlns:p14="http://schemas.microsoft.com/office/powerpoint/2010/main" val="934972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8</a:t>
            </a:fld>
            <a:endParaRPr lang="fr-FR"/>
          </a:p>
        </p:txBody>
      </p:sp>
      <p:sp>
        <p:nvSpPr>
          <p:cNvPr id="2" name="ZoneTexte 1">
            <a:extLst>
              <a:ext uri="{FF2B5EF4-FFF2-40B4-BE49-F238E27FC236}">
                <a16:creationId xmlns:a16="http://schemas.microsoft.com/office/drawing/2014/main" id="{25ED1A6C-1594-48F0-B9B2-AFC27385B76B}"/>
              </a:ext>
            </a:extLst>
          </p:cNvPr>
          <p:cNvSpPr txBox="1"/>
          <p:nvPr/>
        </p:nvSpPr>
        <p:spPr>
          <a:xfrm>
            <a:off x="0" y="-77730"/>
            <a:ext cx="11141765" cy="6971139"/>
          </a:xfrm>
          <a:prstGeom prst="rect">
            <a:avLst/>
          </a:prstGeom>
          <a:noFill/>
        </p:spPr>
        <p:txBody>
          <a:bodyPr wrap="square" rtlCol="0">
            <a:spAutoFit/>
          </a:bodyPr>
          <a:lstStyle/>
          <a:p>
            <a:pPr algn="just"/>
            <a:r>
              <a:rPr lang="fr-FR" sz="4000" i="1" dirty="0"/>
              <a:t>Distinguer 2 types de « règles » :  </a:t>
            </a:r>
          </a:p>
          <a:p>
            <a:pPr algn="just"/>
            <a:endParaRPr lang="fr-FR" sz="1100" i="1" dirty="0"/>
          </a:p>
          <a:p>
            <a:pPr algn="just"/>
            <a:r>
              <a:rPr lang="fr-FR" sz="4000" i="1" dirty="0"/>
              <a:t>D’une part, les 3 fondamentaux en référence à la loi (CF Code Pénal)</a:t>
            </a:r>
          </a:p>
          <a:p>
            <a:pPr marL="571500" indent="-571500" algn="just">
              <a:buFontTx/>
              <a:buChar char="-"/>
            </a:pPr>
            <a:r>
              <a:rPr lang="fr-FR" sz="4000" i="1" dirty="0"/>
              <a:t>L’interdit de l’</a:t>
            </a:r>
            <a:r>
              <a:rPr lang="fr-FR" sz="4000" i="1" dirty="0" err="1"/>
              <a:t>hétero</a:t>
            </a:r>
            <a:r>
              <a:rPr lang="fr-FR" sz="4000" i="1" dirty="0"/>
              <a:t>-agression</a:t>
            </a:r>
          </a:p>
          <a:p>
            <a:pPr marL="571500" indent="-571500" algn="just">
              <a:buFontTx/>
              <a:buChar char="-"/>
            </a:pPr>
            <a:r>
              <a:rPr lang="fr-FR" sz="4000" i="1" dirty="0"/>
              <a:t>L’interdit de l’</a:t>
            </a:r>
            <a:r>
              <a:rPr lang="fr-FR" sz="4000" i="1" dirty="0" err="1"/>
              <a:t>auto-agression</a:t>
            </a:r>
            <a:r>
              <a:rPr lang="fr-FR" sz="4000" i="1" dirty="0"/>
              <a:t> (et mise en danger grave de soi-même)</a:t>
            </a:r>
          </a:p>
          <a:p>
            <a:pPr marL="571500" indent="-571500" algn="just">
              <a:buFontTx/>
              <a:buChar char="-"/>
            </a:pPr>
            <a:r>
              <a:rPr lang="fr-FR" sz="4000" i="1" dirty="0"/>
              <a:t>L’interdit de s’en prendre aux biens et matériels (casse, vol,…)</a:t>
            </a:r>
          </a:p>
          <a:p>
            <a:pPr marL="571500" indent="-571500" algn="just">
              <a:buFontTx/>
              <a:buChar char="-"/>
            </a:pPr>
            <a:endParaRPr lang="fr-FR" sz="4000" i="1" dirty="0"/>
          </a:p>
          <a:p>
            <a:pPr algn="ctr"/>
            <a:r>
              <a:rPr lang="fr-FR" sz="4000" b="1" i="1" u="sng" dirty="0"/>
              <a:t>NON NEGOCIABLES</a:t>
            </a:r>
            <a:endParaRPr lang="fr-FR" sz="4000" b="1" u="sng" dirty="0"/>
          </a:p>
          <a:p>
            <a:endParaRPr lang="fr-FR" sz="3600" dirty="0">
              <a:latin typeface="Arial" panose="020B0604020202020204" pitchFamily="34" charset="0"/>
              <a:cs typeface="Arial" panose="020B0604020202020204" pitchFamily="34" charset="0"/>
            </a:endParaRPr>
          </a:p>
        </p:txBody>
      </p:sp>
      <p:sp>
        <p:nvSpPr>
          <p:cNvPr id="5" name="ZoneTexte 4">
            <a:extLst>
              <a:ext uri="{FF2B5EF4-FFF2-40B4-BE49-F238E27FC236}">
                <a16:creationId xmlns:a16="http://schemas.microsoft.com/office/drawing/2014/main" id="{4363E82A-DB90-4D46-A622-64B3B691656A}"/>
              </a:ext>
            </a:extLst>
          </p:cNvPr>
          <p:cNvSpPr txBox="1"/>
          <p:nvPr/>
        </p:nvSpPr>
        <p:spPr>
          <a:xfrm>
            <a:off x="10255170" y="231494"/>
            <a:ext cx="1713053" cy="369332"/>
          </a:xfrm>
          <a:prstGeom prst="rect">
            <a:avLst/>
          </a:prstGeom>
          <a:noFill/>
        </p:spPr>
        <p:txBody>
          <a:bodyPr wrap="square" rtlCol="0">
            <a:spAutoFit/>
          </a:bodyPr>
          <a:lstStyle/>
          <a:p>
            <a:r>
              <a:rPr lang="fr-FR" dirty="0"/>
              <a:t>Cf Page 5</a:t>
            </a:r>
          </a:p>
        </p:txBody>
      </p:sp>
    </p:spTree>
    <p:extLst>
      <p:ext uri="{BB962C8B-B14F-4D97-AF65-F5344CB8AC3E}">
        <p14:creationId xmlns:p14="http://schemas.microsoft.com/office/powerpoint/2010/main" val="2532588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7" end="7"/>
                                            </p:txEl>
                                          </p:spTgt>
                                        </p:tgtEl>
                                        <p:attrNameLst>
                                          <p:attrName>style.visibility</p:attrName>
                                        </p:attrNameLst>
                                      </p:cBhvr>
                                      <p:to>
                                        <p:strVal val="visible"/>
                                      </p:to>
                                    </p:set>
                                    <p:animEffect transition="in" filter="fade">
                                      <p:cBhvr>
                                        <p:cTn id="3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9</a:t>
            </a:fld>
            <a:endParaRPr lang="fr-FR"/>
          </a:p>
        </p:txBody>
      </p:sp>
      <p:sp>
        <p:nvSpPr>
          <p:cNvPr id="2" name="ZoneTexte 1">
            <a:extLst>
              <a:ext uri="{FF2B5EF4-FFF2-40B4-BE49-F238E27FC236}">
                <a16:creationId xmlns:a16="http://schemas.microsoft.com/office/drawing/2014/main" id="{25ED1A6C-1594-48F0-B9B2-AFC27385B76B}"/>
              </a:ext>
            </a:extLst>
          </p:cNvPr>
          <p:cNvSpPr txBox="1"/>
          <p:nvPr/>
        </p:nvSpPr>
        <p:spPr>
          <a:xfrm>
            <a:off x="298174" y="677644"/>
            <a:ext cx="11767930" cy="5570756"/>
          </a:xfrm>
          <a:prstGeom prst="rect">
            <a:avLst/>
          </a:prstGeom>
          <a:noFill/>
        </p:spPr>
        <p:txBody>
          <a:bodyPr wrap="square" rtlCol="0">
            <a:spAutoFit/>
          </a:bodyPr>
          <a:lstStyle/>
          <a:p>
            <a:pPr algn="just"/>
            <a:r>
              <a:rPr lang="fr-FR" sz="4000" i="1" dirty="0"/>
              <a:t>D’autre part, les règles et principes de fonctionnement nécessaires au vivre-ensemble. </a:t>
            </a:r>
          </a:p>
          <a:p>
            <a:pPr marL="571500" indent="-571500" algn="just">
              <a:buFontTx/>
              <a:buChar char="-"/>
            </a:pPr>
            <a:r>
              <a:rPr lang="fr-FR" sz="4000" i="1" dirty="0"/>
              <a:t>Vie en collectivité ici et maintenant</a:t>
            </a:r>
          </a:p>
          <a:p>
            <a:pPr marL="571500" indent="-571500" algn="just">
              <a:buFontTx/>
              <a:buChar char="-"/>
            </a:pPr>
            <a:r>
              <a:rPr lang="fr-FR" sz="4000" i="1" dirty="0"/>
              <a:t>Ma vie de demain…</a:t>
            </a:r>
          </a:p>
          <a:p>
            <a:pPr marL="571500" indent="-571500" algn="just">
              <a:buFontTx/>
              <a:buChar char="-"/>
            </a:pPr>
            <a:endParaRPr lang="fr-FR" sz="4000" i="1" dirty="0"/>
          </a:p>
          <a:p>
            <a:pPr marL="571500" indent="-571500" algn="just">
              <a:buFontTx/>
              <a:buChar char="-"/>
            </a:pPr>
            <a:endParaRPr lang="fr-FR" sz="4000" i="1" dirty="0"/>
          </a:p>
          <a:p>
            <a:pPr algn="ctr"/>
            <a:r>
              <a:rPr lang="fr-FR" sz="4000" b="1" i="1" u="sng" dirty="0"/>
              <a:t>NEGOCIABLES </a:t>
            </a:r>
          </a:p>
          <a:p>
            <a:pPr algn="ctr"/>
            <a:r>
              <a:rPr lang="fr-FR" sz="4000" i="1" dirty="0"/>
              <a:t>… mais où ? Quand ? Comment ? …</a:t>
            </a:r>
          </a:p>
          <a:p>
            <a:pPr algn="ctr"/>
            <a:r>
              <a:rPr lang="fr-FR" sz="2800" dirty="0">
                <a:latin typeface="Arial" panose="020B0604020202020204" pitchFamily="34" charset="0"/>
                <a:cs typeface="Arial" panose="020B0604020202020204" pitchFamily="34" charset="0"/>
              </a:rPr>
              <a:t>(en rdv individuel hebdomadaire, en réunion des jeunes, par écrit)</a:t>
            </a:r>
          </a:p>
        </p:txBody>
      </p:sp>
    </p:spTree>
    <p:extLst>
      <p:ext uri="{BB962C8B-B14F-4D97-AF65-F5344CB8AC3E}">
        <p14:creationId xmlns:p14="http://schemas.microsoft.com/office/powerpoint/2010/main" val="2597337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500"/>
                                        <p:tgtEl>
                                          <p:spTgt spid="2">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fade">
                                      <p:cBhvr>
                                        <p:cTn id="27" dur="500"/>
                                        <p:tgtEl>
                                          <p:spTgt spid="2">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7" end="7"/>
                                            </p:txEl>
                                          </p:spTgt>
                                        </p:tgtEl>
                                        <p:attrNameLst>
                                          <p:attrName>style.visibility</p:attrName>
                                        </p:attrNameLst>
                                      </p:cBhvr>
                                      <p:to>
                                        <p:strVal val="visible"/>
                                      </p:to>
                                    </p:set>
                                    <p:animEffect transition="in" filter="fade">
                                      <p:cBhvr>
                                        <p:cTn id="3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theme1.xml><?xml version="1.0" encoding="utf-8"?>
<a:theme xmlns:a="http://schemas.openxmlformats.org/drawingml/2006/main" name="Ronds dans l’eau">
  <a:themeElements>
    <a:clrScheme name="Ronds dans l’eau">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Ronds dans l’eau">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onds dans l’eau">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F64D1A40A6F00499556F1E5566FEBA0" ma:contentTypeVersion="11" ma:contentTypeDescription="Crée un document." ma:contentTypeScope="" ma:versionID="d64ce1bb2b868003f49770a08235e790">
  <xsd:schema xmlns:xsd="http://www.w3.org/2001/XMLSchema" xmlns:xs="http://www.w3.org/2001/XMLSchema" xmlns:p="http://schemas.microsoft.com/office/2006/metadata/properties" xmlns:ns3="7bc48278-ae12-4f0d-a9bc-1f5389770282" xmlns:ns4="387d2b0c-5439-4f4d-9515-468addb5e88d" targetNamespace="http://schemas.microsoft.com/office/2006/metadata/properties" ma:root="true" ma:fieldsID="40e6528b71160911e27b2016e17f0151" ns3:_="" ns4:_="">
    <xsd:import namespace="7bc48278-ae12-4f0d-a9bc-1f5389770282"/>
    <xsd:import namespace="387d2b0c-5439-4f4d-9515-468addb5e88d"/>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c48278-ae12-4f0d-a9bc-1f53897702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87d2b0c-5439-4f4d-9515-468addb5e88d" elementFormDefault="qualified">
    <xsd:import namespace="http://schemas.microsoft.com/office/2006/documentManagement/types"/>
    <xsd:import namespace="http://schemas.microsoft.com/office/infopath/2007/PartnerControls"/>
    <xsd:element name="SharedWithUsers" ma:index="14"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Partagé avec détails" ma:internalName="SharedWithDetails" ma:readOnly="true">
      <xsd:simpleType>
        <xsd:restriction base="dms:Note">
          <xsd:maxLength value="255"/>
        </xsd:restriction>
      </xsd:simpleType>
    </xsd:element>
    <xsd:element name="SharingHintHash" ma:index="16"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E4C6C7-6823-4B12-B525-28CF39060151}">
  <ds:schemaRefs>
    <ds:schemaRef ds:uri="http://schemas.microsoft.com/sharepoint/v3/contenttype/forms"/>
  </ds:schemaRefs>
</ds:datastoreItem>
</file>

<file path=customXml/itemProps2.xml><?xml version="1.0" encoding="utf-8"?>
<ds:datastoreItem xmlns:ds="http://schemas.openxmlformats.org/officeDocument/2006/customXml" ds:itemID="{D4F5D8F9-0E40-4C07-822C-92EAC498B841}">
  <ds:schemaRefs>
    <ds:schemaRef ds:uri="387d2b0c-5439-4f4d-9515-468addb5e88d"/>
    <ds:schemaRef ds:uri="http://schemas.microsoft.com/office/2006/documentManagement/types"/>
    <ds:schemaRef ds:uri="http://schemas.microsoft.com/office/infopath/2007/PartnerControls"/>
    <ds:schemaRef ds:uri="http://purl.org/dc/dcmitype/"/>
    <ds:schemaRef ds:uri="http://schemas.openxmlformats.org/package/2006/metadata/core-properties"/>
    <ds:schemaRef ds:uri="http://purl.org/dc/elements/1.1/"/>
    <ds:schemaRef ds:uri="http://schemas.microsoft.com/office/2006/metadata/properties"/>
    <ds:schemaRef ds:uri="7bc48278-ae12-4f0d-a9bc-1f5389770282"/>
    <ds:schemaRef ds:uri="http://www.w3.org/XML/1998/namespace"/>
    <ds:schemaRef ds:uri="http://purl.org/dc/terms/"/>
  </ds:schemaRefs>
</ds:datastoreItem>
</file>

<file path=customXml/itemProps3.xml><?xml version="1.0" encoding="utf-8"?>
<ds:datastoreItem xmlns:ds="http://schemas.openxmlformats.org/officeDocument/2006/customXml" ds:itemID="{90E2FADA-9905-4F33-8A94-E80E55C662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c48278-ae12-4f0d-a9bc-1f5389770282"/>
    <ds:schemaRef ds:uri="387d2b0c-5439-4f4d-9515-468addb5e8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TM04033925[[fn=Ronds dans l’eau]]</Template>
  <TotalTime>14579</TotalTime>
  <Words>2440</Words>
  <Application>Microsoft Office PowerPoint</Application>
  <PresentationFormat>Grand écran</PresentationFormat>
  <Paragraphs>311</Paragraphs>
  <Slides>45</Slides>
  <Notes>7</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45</vt:i4>
      </vt:variant>
    </vt:vector>
  </HeadingPairs>
  <TitlesOfParts>
    <vt:vector size="50" baseType="lpstr">
      <vt:lpstr>Arial</vt:lpstr>
      <vt:lpstr>Calibri</vt:lpstr>
      <vt:lpstr>Tw Cen MT</vt:lpstr>
      <vt:lpstr>Wingdings</vt:lpstr>
      <vt:lpstr>Ronds dans l’eau</vt:lpstr>
      <vt:lpstr>Présentation PowerPoint</vt:lpstr>
      <vt:lpstr>Traitement institutionnel des transgressions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Etape 1 :  La cartographie contextuelle de l’enchainement des événements</vt:lpstr>
      <vt:lpstr>Présentation PowerPoint</vt:lpstr>
      <vt:lpstr>Présentation PowerPoint</vt:lpstr>
      <vt:lpstr>Etape 2 :  La recherche de solutions alternatives…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Des sanctions éducatives réfléchies et assumées.</vt:lpstr>
      <vt:lpstr>Etape 1 :  Validation et valorisation des compétences acquises </vt:lpstr>
      <vt:lpstr>Présentation PowerPoint</vt:lpstr>
      <vt:lpstr>Présentation PowerPoint</vt:lpstr>
      <vt:lpstr>Présentation PowerPoint</vt:lpstr>
      <vt:lpstr>Présentation PowerPoint</vt:lpstr>
      <vt:lpstr>Etape 2 :  Alliance développementale Stratégie du gagnant gagnant</vt:lpstr>
      <vt:lpstr>Présentation PowerPoint</vt:lpstr>
      <vt:lpstr>Présentation PowerPoint</vt:lpstr>
      <vt:lpstr>Etape 3 :  C’est quoi  TRAITER un acte transgressif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Compte Microsoft</dc:creator>
  <cp:lastModifiedBy>Contact Educ-Enjeux</cp:lastModifiedBy>
  <cp:revision>186</cp:revision>
  <cp:lastPrinted>2014-02-20T04:04:10Z</cp:lastPrinted>
  <dcterms:created xsi:type="dcterms:W3CDTF">2014-02-18T09:13:42Z</dcterms:created>
  <dcterms:modified xsi:type="dcterms:W3CDTF">2025-10-08T10:29:52Z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0x010100EF64D1A40A6F00499556F1E5566FEBA0</vt:lpwstr>
  </property>
</Properties>
</file>