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comments/comment1.xml" ContentType="application/vnd.openxmlformats-officedocument.presentationml.comment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4" r:id="rId1"/>
    <p:sldMasterId id="2147484223" r:id="rId2"/>
    <p:sldMasterId id="2147484242" r:id="rId3"/>
  </p:sldMasterIdLst>
  <p:notesMasterIdLst>
    <p:notesMasterId r:id="rId58"/>
  </p:notesMasterIdLst>
  <p:handoutMasterIdLst>
    <p:handoutMasterId r:id="rId59"/>
  </p:handoutMasterIdLst>
  <p:sldIdLst>
    <p:sldId id="448" r:id="rId4"/>
    <p:sldId id="511" r:id="rId5"/>
    <p:sldId id="430" r:id="rId6"/>
    <p:sldId id="431" r:id="rId7"/>
    <p:sldId id="505" r:id="rId8"/>
    <p:sldId id="295" r:id="rId9"/>
    <p:sldId id="512" r:id="rId10"/>
    <p:sldId id="353" r:id="rId11"/>
    <p:sldId id="376" r:id="rId12"/>
    <p:sldId id="506" r:id="rId13"/>
    <p:sldId id="369" r:id="rId14"/>
    <p:sldId id="445" r:id="rId15"/>
    <p:sldId id="370" r:id="rId16"/>
    <p:sldId id="361" r:id="rId17"/>
    <p:sldId id="382" r:id="rId18"/>
    <p:sldId id="362" r:id="rId19"/>
    <p:sldId id="363" r:id="rId20"/>
    <p:sldId id="485" r:id="rId21"/>
    <p:sldId id="471" r:id="rId22"/>
    <p:sldId id="474" r:id="rId23"/>
    <p:sldId id="473" r:id="rId24"/>
    <p:sldId id="472" r:id="rId25"/>
    <p:sldId id="475" r:id="rId26"/>
    <p:sldId id="435" r:id="rId27"/>
    <p:sldId id="483" r:id="rId28"/>
    <p:sldId id="443" r:id="rId29"/>
    <p:sldId id="365" r:id="rId30"/>
    <p:sldId id="447" r:id="rId31"/>
    <p:sldId id="366" r:id="rId32"/>
    <p:sldId id="367" r:id="rId33"/>
    <p:sldId id="507" r:id="rId34"/>
    <p:sldId id="509" r:id="rId35"/>
    <p:sldId id="404" r:id="rId36"/>
    <p:sldId id="510" r:id="rId37"/>
    <p:sldId id="368" r:id="rId38"/>
    <p:sldId id="381" r:id="rId39"/>
    <p:sldId id="489" r:id="rId40"/>
    <p:sldId id="364" r:id="rId41"/>
    <p:sldId id="372" r:id="rId42"/>
    <p:sldId id="433" r:id="rId43"/>
    <p:sldId id="378" r:id="rId44"/>
    <p:sldId id="449" r:id="rId45"/>
    <p:sldId id="371" r:id="rId46"/>
    <p:sldId id="373" r:id="rId47"/>
    <p:sldId id="374" r:id="rId48"/>
    <p:sldId id="375" r:id="rId49"/>
    <p:sldId id="379" r:id="rId50"/>
    <p:sldId id="380" r:id="rId51"/>
    <p:sldId id="434" r:id="rId52"/>
    <p:sldId id="450" r:id="rId53"/>
    <p:sldId id="403" r:id="rId54"/>
    <p:sldId id="451" r:id="rId55"/>
    <p:sldId id="423" r:id="rId56"/>
    <p:sldId id="432" r:id="rId57"/>
  </p:sldIdLst>
  <p:sldSz cx="12192000" cy="6858000"/>
  <p:notesSz cx="9144000" cy="6858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ntact Educ-Enjeux" initials="CE" lastIdx="2" clrIdx="0">
    <p:extLst>
      <p:ext uri="{19B8F6BF-5375-455C-9EA6-DF929625EA0E}">
        <p15:presenceInfo xmlns:p15="http://schemas.microsoft.com/office/powerpoint/2012/main" userId="Contact Educ-Enjeux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153" autoAdjust="0"/>
    <p:restoredTop sz="75457" autoAdjust="0"/>
  </p:normalViewPr>
  <p:slideViewPr>
    <p:cSldViewPr snapToGrid="0">
      <p:cViewPr varScale="1">
        <p:scale>
          <a:sx n="62" d="100"/>
          <a:sy n="62" d="100"/>
        </p:scale>
        <p:origin x="653" y="67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1" Type="http://schemas.openxmlformats.org/officeDocument/2006/relationships/presProps" Target="presProps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commentAuthors" Target="commentAuthors.xml"/><Relationship Id="rId65" Type="http://schemas.microsoft.com/office/2016/11/relationships/changesInfo" Target="changesInfos/changesInfo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ntact Educ-Enjeux" userId="097ed436-7558-47d4-96d5-cf9ba11b0618" providerId="ADAL" clId="{3815B575-C350-46C3-9589-B9DFB1FFB191}"/>
    <pc:docChg chg="delSld">
      <pc:chgData name="Contact Educ-Enjeux" userId="097ed436-7558-47d4-96d5-cf9ba11b0618" providerId="ADAL" clId="{3815B575-C350-46C3-9589-B9DFB1FFB191}" dt="2026-01-27T16:13:09.069" v="2" actId="47"/>
      <pc:docMkLst>
        <pc:docMk/>
      </pc:docMkLst>
      <pc:sldChg chg="del">
        <pc:chgData name="Contact Educ-Enjeux" userId="097ed436-7558-47d4-96d5-cf9ba11b0618" providerId="ADAL" clId="{3815B575-C350-46C3-9589-B9DFB1FFB191}" dt="2026-01-27T16:13:01.927" v="0" actId="47"/>
        <pc:sldMkLst>
          <pc:docMk/>
          <pc:sldMk cId="904584242" sldId="348"/>
        </pc:sldMkLst>
      </pc:sldChg>
      <pc:sldChg chg="del">
        <pc:chgData name="Contact Educ-Enjeux" userId="097ed436-7558-47d4-96d5-cf9ba11b0618" providerId="ADAL" clId="{3815B575-C350-46C3-9589-B9DFB1FFB191}" dt="2026-01-27T16:13:07.326" v="1" actId="47"/>
        <pc:sldMkLst>
          <pc:docMk/>
          <pc:sldMk cId="3183414407" sldId="436"/>
        </pc:sldMkLst>
      </pc:sldChg>
      <pc:sldChg chg="del">
        <pc:chgData name="Contact Educ-Enjeux" userId="097ed436-7558-47d4-96d5-cf9ba11b0618" providerId="ADAL" clId="{3815B575-C350-46C3-9589-B9DFB1FFB191}" dt="2026-01-27T16:13:09.069" v="2" actId="47"/>
        <pc:sldMkLst>
          <pc:docMk/>
          <pc:sldMk cId="2629916371" sldId="508"/>
        </pc:sldMkLst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3-08T21:38:17.821" idx="2">
    <p:pos x="10" y="10"/>
    <p:text>,hgyfv</p:text>
    <p:extLst>
      <p:ext uri="{C676402C-5697-4E1C-873F-D02D1690AC5C}">
        <p15:threadingInfo xmlns:p15="http://schemas.microsoft.com/office/powerpoint/2012/main" timeZoneBias="-6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B9378C-E94A-47C1-977C-C0F96032755E}" type="datetimeFigureOut">
              <a:rPr lang="fr-FR" smtClean="0"/>
              <a:pPr/>
              <a:t>27/01/2026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45A726-6777-4E0E-A146-A3E0071746F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97605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02T19:57:19.73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0,'1426'51'0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2-02T19:58:56.155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0 3493,'1'-13,"1"0,0 0,1 0,0 0,1 0,11-23,0-3,-11 31,0 0,1 0,0 0,0 0,0 1,1 0,9-8,19-26,-14 7,-2 0,-1-2,16-48,-1 3,2 17,-26 52,0-1,-1-1,-1 1,0-1,4-17,-6 9,-1-1,0-42,1-12,0 57,1 0,10-29,-9 31,0-1,5-38,-6-16,-6-85,-2 49,1 80,-1-1,-1 1,-14-45,10 41,1 0,-4-48,9-248,5 154,-5 90,0 31,7-81,0 106,14-45,-3 15,-3 8,-4 0,-1 0,1-61,-8 53,12-93,-9 109,-1-84,-4 85,2 1,7-43,-3 56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02T19:59:05.475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0 260 0,'11223'-260'0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02T19:59:24.002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855 1 0,'-855'9900'0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2-02T19:59:36.940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59 3004,'-1'-5,"0"-1,0 0,-1 1,1-1,-1 1,0-1,-1 1,-5-10,-11-27,12 4,1 0,3 0,1-1,5-70,0 13,-3 63,0-59,16-123,-8 155,-3 20,1 1,2 0,19-59,-17 67,-2-1,-1-1,-1 1,1-52,6-33,-5 46,-3-1,-7-98,0 53,3 53,14-95,-6 61,-6-184,-5 140,2 91,1-2,-2-1,-15-95,12 124,-2-46,5 49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02T19:59:53.691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0 4458 0,'493'-4457'0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2-02T20:00:05.811"/>
    </inkml:context>
    <inkml:brush xml:id="br0">
      <inkml:brushProperty name="width" value="0.5" units="cm"/>
      <inkml:brushProperty name="height" value="1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1 12469,'2'-17,"1"0,0 0,2 1,0 0,0 0,2 0,11-21,50-112,-51 96,15-81,-6 20,-13 58,-2 1,-3-2,3-95,-9 113,8-44,3-32,-15-146,4-86,1 324,0-1,2 2,1-1,0 0,12-24,6-21,-19 46,0 1,-2-1,-1 0,-1-40,-1 32,8-53,55-264,-38 248,-17 70,0 0,-2 0,4-51,-10 38,-3-1,-12-68,-3-53,14 113,-1 1,-3-1,-2 1,-18-54,19 82,1 0,1-1,1 1,1-1,2-1,-2-29,7-366,0 394,1 0,1 0,1 0,1 1,2-1,12-28,-2 1,-4 17,18-35,-16 39,17-49,-7-13,-16 54,2 0,1 1,22-45,-12 33,-3 0,26-104,-32 90,8-90,6-34,-16 130,-3 0,2-70,-10-118,-3 115,4 100,2 1,1-1,2 1,14-43,2-12,-16 47,4-75,3-16,-7 67,-2-1,-5-120,-3 69,4 17,19-149,-11 187,1 0,4-105,-15-2857,3 2971,17-86,-16 121,0 0,1 0,1 0,7-15,-6 16,-1 1,0-1,-1 0,3-16,-3 7,1 0,1 1,1 0,1 0,15-30,-19 45,3-12,-1 0,7-31,7-23,-10 39,-1 0,-2-1,-1 0,0-40,2 0,4-15,11-149,-23 231,1-1,0 1,0 0,1-1,0 1,0 0,1 0,0 0,8-15,-6 12,0-1,-1-1,0 1,3-21,10-32,12-12,-24 56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2-02T20:00:30.322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02T20:00:44.364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0 260 0,'8864'-260'0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2-02T20:00:51.394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14008 2,'-115'-1,"-125"3,174 5,-101 25,111-19,-1-3,-94 6,-189 10,-25 0,-191-48,537 20,-55-4,1-4,-114-29,155 30,-1 2,0 2,-56-3,-103 9,74 1,-1544-2,1587 3,-109 20,-21 1,-198-20,210-7,40 2,-172 3,183 10,-24 1,-719-11,453-4,-1210 2,1601-2,-53-9,-21-1,-465 9,296 5,-1913-2,2189 1,0-1,-1 1,1 0,0 1,0 0,0 0,0 1,0 0,0 0,1 1,0 0,-1 0,1 0,1 1,-1 1,1-1,0 1,0 0,-6 8,6-7,-71 85,69-81,0 1,1 1,0-1,1 1,1 0,-6 21,2-7,-1-1,-1 0,-1 0,-2-2,0 1,-28 33,3 0,6-16,-1-1,-3-1,0-3,-49 38,39-34,17-14,-2-1,-59 37,83-57,-1 1,1 0,1 0,-1 1,1 0,0 1,-6 10,-7 8,-7 11,2 1,1 2,-25 61,26-56,11-22,1 0,-12 37,17-43,-1 0,-1 0,0-1,-1-1,-1 1,0-2,-1 1,-24 25,20-24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2-02T20:00:57.179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5550 0,'-21'42,"-2"-2,-2-1,-1 0,-2-2,-59 59,31-35,-61 84,59-70,44-54,1 0,1 1,1 1,1-1,-13 47,11-33,-23 48,-33 69,5-9,4-19,-31 58,16-65,39-64,-39 79,42-70,15-29,1 1,-21 65,10-15,14-49,-8 42,8-19,-28 80,31-113,-1-1,-1 0,-1-1,-1 0,-26 33,19-28,1 0,1 1,-29 63,-42 72,56-109,-38 89,15 1,-28 67,78-198,-10 26,-27 43,21-43,-30 76,37-75,-3-1,-26 43,5-22,2 1,-52 122,63-119,13-34,2 0,1 0,-8 42,-39 416,58-489,-12 124,8-108,0 1,-1-1,-1 1,0-2,-10 19,-1-7,-2 0,0-1,-30 31,-30 43,-18 27,65-91,3 2,-44 76,-38 104,98-198,0-1,-30 33,30-39,1 1,1 1,0-1,0 2,-8 20,5-2,2 1,1 0,-9 57,17-79,-1-1,0 0,-1 0,0 0,-11 19,9-20,1 0,0 0,1 1,1-1,0 1,-3 19,4 26,3-44,0 0,-1 0,-1 0,0 0,-7 21,-86 203,43-115,29-75,-2-1,-40 58,3-5,-48 77,49-83,-58 121,90-150,-54 107,73-150,1-1,1 2,1-1,1 1,1 0,-3 33,5-29,-1 0,-2-1,-1 0,-14 37,13-42,0 0,-3 22,6-25,0 1,-1-1,-14 29,-8 5,-2-2,-2 0,-44 52,-17 1,-72 86,145-165,-2-1,0-1,-1-1,-1-1,-38 23,-141 71,22-15,162-88,0-1,-2-1,1 0,-31 7,-90 15,59-14,71-15,0-1,0 0,0 0,0-1,0 0,-21-4,0-3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2-02T19:57:23.73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20,'1654'0,"-1636"-1,1-1,25-5,-31 4,-1 1,0 0,1 0,0 2,-1 0,1 0,15 3,76 15,177 7,108-24,-227-3,-120 3,55 11,18 0,419-10,-278-4,-236 4,1 0,0 1,-1 1,36 12,-34-9,-1-1,1-1,0-1,25 2,450-6,-225-2,1498 2,-1734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2-02T19:58:03.83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1,'150'130,"-53"-49,28 34,73 62,-133-127,41 35,246 211,-215-185,-69-56,218 194,-245-209,-3 2,39 54,6 16,-42-58,-2 1,36 69,-43-69,39 54,-41-65,-1 2,23 49,-1-2,-11-23,-28-50,0-1,1 0,32 34,-29-36,-2 0,0 1,23 39,-24-30,89 161,-76-144,-3-6,55 71,34 37,14 15,-31-43,-54-65,59 60,-73-86,36 45,-53-59,-1 0,-1 1,0 0,-1 0,0 1,5 19,-5-11,0 0,2-1,0 0,1 0,2-1,0-1,15 20,13 19,-29-45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2-02T19:58:08.96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0,'0'14,"1"0,1-1,0 1,1-1,1 0,0 0,11 25,4 0,31 43,-13-21,-7-13,-12-19,15 31,1 4,54 75,-41-68,-41-60,116 191,-98-163,1 0,2-2,2-1,39 38,-50-52,-2 1,0 0,13 25,-14-21,1-1,24 27,-9-17,-2 2,-1 0,-1 2,38 77,-43-69,3 0,1-2,2-1,65 76,-78-105,1 0,29 19,18 17,-23-17,2-1,75 45,33 24,-127-85,37 19,3 3,-34-19,52 27,-32-21,-2 3,79 60,-37-14,-44-36,89 60,-107-80,0 2,-1 0,33 36,-36-33,0-2,2 0,49 32,-56-43,0 1,26 22,-36-28,-1 1,-1 0,0 0,0 1,0 0,-1 0,0 0,5 11,0 1,1-1,0 0,2-1,0 0,30 30,21 27,-56-63,0-1,1 0,0-1,0 0,1 0,0-1,1 0,0-1,1 0,-1-1,17 7,-19-10,0 0,-1 0,15 11,-8-3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02T19:58:14.78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 0,'12648'286'0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2-02T19:58:31.140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1 74,'39'0,"168"-4,-162 0,0-1,70-18,-78 15,1 1,39-1,15-2,-81 8,0 0,1 1,20 1,-27 1,0 0,0 0,0 0,-1 0,1 1,0 0,-1 0,0 0,1 1,-1-1,5 5,11 9,-2-2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2-02T19:58:38.698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0 108,'3'-2,"0"0,0 0,0 0,0 0,0 0,1 1,-1-1,1 1,-1 0,1 0,-1 0,6 0,51-2,-34 3,976-5,-556 7,1710-2,-1969-8,209-36,18 14,4 31,-150 2,2506-3,-2768 0,0 0,-1 0,1 0,0 1,-1 0,1 0,0 1,-1 0,0 0,1 0,-1 0,0 1,0 0,0 0,0 0,-1 0,1 1,-1 0,0 0,6 7,5 9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2-02T19:58:49.189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7305 6244,'-27'-9,"8"2,-124-14,-27-16,-16-3,2-24,133 43,0 3,-106-23,106 32,1-2,-73-28,61 19,-34-13,86 28,-1 0,1-1,0 0,0-1,1 1,-15-15,-29-31,-3 2,-2 3,-68-43,104 76,1-2,1 0,-31-30,24 20,-2 1,-56-37,-21-17,39 17,37 33,-1 1,-1 2,-47-30,66 49,1 0,-1-1,2-1,-1 0,1 0,0-1,1-1,0 0,-9-14,3 4,-1 0,-1 2,-1 0,-1 1,-28-20,-34-32,-116-111,187 171,-332-347,331 341,1 0,-12-22,-18-25,-29-45,62 95,1-1,0 0,-5-15,-15-30,-7 10,-70-82,21 31,60 66,17 23,0 2,-1-1,-8-8,6 6,1 1,0-2,1 1,0-1,1 0,0-1,1 1,-5-25,0 5,-5-21,11 36,-1-1,-1 1,-10-21,-101-217,111 242,0 1,0 0,-1 0,-1 1,0 0,-1 0,0 1,-1 0,-18-16,15 16,1-2,1 1,0-1,-18-29,-4-4,12 17,-2 2,-1 1,-2 1,0 1,-54-38,26 27,7 4,-79-38,115 63,0 0,0-1,0 0,1 0,0-1,1-1,0 1,-12-15,-3-9,-28-46,-3-7,43 69,-29-39,-56-58,89 103,0 1,0-1,1 0,1-1,-10-21,-20-62,23 58,4 9,-57-138,57 146,-2 0,0 0,-1 1,-1 1,-1 0,-17-17,7 8,1 0,1-2,-22-38,21 33,-17-25,13 22,-27-52,40 66,0 1,-2 0,0 1,-36-34,30 33,1-1,-29-41,28 29,-1 1,-2 1,-1 1,-2 1,-1 2,-1 0,-37-25,55 47,1 0,-1 2,0-1,0 1,0 1,-1 0,1 1,-17-2,-42-8,-137-38,142 39,53 9,-1 1,0-2,1 0,-1-1,1 0,0-1,0 0,-17-11,-201-120,141 95,53 26,23 10,0 1,0 0,0 1,-24-1,23 2,0 0,1-1,-29-9,-106-39,123 45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2-02T19:58:52.049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288 1103,'-1'0,"0"-1,0 1,0 0,0-1,-1 0,1 1,0-1,0 1,0-1,1 0,-1 0,0 1,0-1,0 0,0 0,1 0,-1 0,0 0,1 0,-1-2,-13-27,12 24,-13-26,-2 0,-39-56,36 58,9 9,1 1,0-2,2 1,1-2,-7-33,5 20,1 5,-17-59,-12-99,32 131,5-91,1 78,-1 58,1 1,4-23,0 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EF9A82-4F85-4BD4-8357-C27D7A11F8C0}" type="datetimeFigureOut">
              <a:rPr lang="fr-FR" smtClean="0"/>
              <a:pPr/>
              <a:t>27/01/2026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78BDC5-95B4-405F-BE16-BBCE9C78AD4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5308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8BDC5-95B4-405F-BE16-BBCE9C78AD4F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99576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78BDC5-95B4-405F-BE16-BBCE9C78AD4F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33853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Video</a:t>
            </a:r>
            <a:r>
              <a:rPr lang="fr-FR" dirty="0"/>
              <a:t> famille accueil </a:t>
            </a:r>
          </a:p>
          <a:p>
            <a:r>
              <a:rPr lang="fr-FR" dirty="0"/>
              <a:t>Qui part de moi : je n’attends pas de lui qu’il soit guéri avant d’être soigné, ni qu’il sache faire avant d’avoir appris, notamment de moi (modélisation)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78BDC5-95B4-405F-BE16-BBCE9C78AD4F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83539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Le préalable de la confiance : la fiabilité (3 expériences) part de moi !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90B98F-13AF-4BAA-84D5-2D45E6935C8F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29099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Constuire</a:t>
            </a:r>
            <a:r>
              <a:rPr lang="fr-FR" dirty="0"/>
              <a:t> des ponts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78BDC5-95B4-405F-BE16-BBCE9C78AD4F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66152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Grille des ressources, jeu des talents, …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78BDC5-95B4-405F-BE16-BBCE9C78AD4F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33439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Attention à Notre formatage vertical, jusque dans la mélodie de notre voix</a:t>
            </a:r>
          </a:p>
          <a:p>
            <a:r>
              <a:rPr lang="fr-FR" dirty="0"/>
              <a:t>Autorité décrétée Vs conférée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78BDC5-95B4-405F-BE16-BBCE9C78AD4F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53576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Voir doc rdv </a:t>
            </a:r>
            <a:r>
              <a:rPr lang="fr-FR" dirty="0" err="1"/>
              <a:t>ind</a:t>
            </a:r>
            <a:endParaRPr lang="fr-FR" dirty="0"/>
          </a:p>
          <a:p>
            <a:r>
              <a:rPr lang="fr-FR" dirty="0"/>
              <a:t>Ex. « Temps pour toi » </a:t>
            </a:r>
            <a:r>
              <a:rPr lang="fr-FR" dirty="0" err="1"/>
              <a:t>melm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78BDC5-95B4-405F-BE16-BBCE9C78AD4F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18779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Schema</a:t>
            </a:r>
            <a:r>
              <a:rPr lang="fr-FR" dirty="0"/>
              <a:t> colère + dessin frustration = douleur</a:t>
            </a:r>
          </a:p>
          <a:p>
            <a:r>
              <a:rPr lang="fr-FR" dirty="0" err="1"/>
              <a:t>Legitimer</a:t>
            </a:r>
            <a:r>
              <a:rPr lang="fr-FR" dirty="0"/>
              <a:t>, refléter, permettre, permettre de supporter, accompagner, porter avec…</a:t>
            </a:r>
          </a:p>
          <a:p>
            <a:r>
              <a:rPr lang="fr-FR" dirty="0"/>
              <a:t>Image de la corbeille à émotions OYA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78BDC5-95B4-405F-BE16-BBCE9C78AD4F}" type="slidenum">
              <a:rPr lang="fr-FR" smtClean="0"/>
              <a:pPr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63444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Concrètement : super difficile à faire vivre. Entraine au quotidien de petites  ou grandes violences… entre enfants, adultes et enfants, entre adultes…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90B98F-13AF-4BAA-84D5-2D45E6935C8F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96199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78BDC5-95B4-405F-BE16-BBCE9C78AD4F}" type="slidenum">
              <a:rPr lang="fr-FR" smtClean="0"/>
              <a:pPr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6979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A70553-98B5-866B-1C76-37B945DEE3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E57ED3CE-9261-4370-1011-69F63C9F28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C92FAB67-48AD-FDC6-97EA-E936A92FEA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De la manière la plus éclairée possible</a:t>
            </a:r>
          </a:p>
          <a:p>
            <a:r>
              <a:rPr lang="fr-FR" dirty="0"/>
              <a:t>Aller chercher l’autre là où il en est !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9384A32-56ED-F167-52F1-C6C24E43CC4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8BDC5-95B4-405F-BE16-BBCE9C78AD4F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40126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78BDC5-95B4-405F-BE16-BBCE9C78AD4F}" type="slidenum">
              <a:rPr lang="fr-FR" smtClean="0"/>
              <a:pPr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40528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78BDC5-95B4-405F-BE16-BBCE9C78AD4F}" type="slidenum">
              <a:rPr lang="fr-FR" smtClean="0"/>
              <a:pPr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50545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La colère en tant que pulsion de vie, pulsion de protection de son espace, du vivant, de la paix, de l’amour…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78BDC5-95B4-405F-BE16-BBCE9C78AD4F}" type="slidenum">
              <a:rPr lang="fr-FR" smtClean="0"/>
              <a:pPr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84647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78BDC5-95B4-405F-BE16-BBCE9C78AD4F}" type="slidenum">
              <a:rPr lang="fr-FR" smtClean="0"/>
              <a:pPr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69472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Grille de souffrances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78BDC5-95B4-405F-BE16-BBCE9C78AD4F}" type="slidenum">
              <a:rPr lang="fr-FR" smtClean="0"/>
              <a:pPr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60552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78BDC5-95B4-405F-BE16-BBCE9C78AD4F}" type="slidenum">
              <a:rPr lang="fr-FR" smtClean="0"/>
              <a:pPr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62948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78BDC5-95B4-405F-BE16-BBCE9C78AD4F}" type="slidenum">
              <a:rPr lang="fr-FR" smtClean="0"/>
              <a:pPr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483646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Injonction à se calmer et à écouter… toute notre enfance… Mais qui nous a jamais appris à nous calmer ? A écouter ?</a:t>
            </a:r>
          </a:p>
          <a:p>
            <a:r>
              <a:rPr lang="fr-FR" dirty="0"/>
              <a:t>Posture de l’adolescent</a:t>
            </a:r>
          </a:p>
          <a:p>
            <a:r>
              <a:rPr lang="fr-FR" dirty="0"/>
              <a:t>Induction </a:t>
            </a:r>
            <a:r>
              <a:rPr lang="fr-FR" dirty="0" err="1"/>
              <a:t>eric</a:t>
            </a:r>
            <a:endParaRPr lang="fr-FR" dirty="0"/>
          </a:p>
          <a:p>
            <a:r>
              <a:rPr lang="fr-FR" dirty="0" err="1"/>
              <a:t>Respi</a:t>
            </a:r>
            <a:r>
              <a:rPr lang="fr-FR" dirty="0"/>
              <a:t> carré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78BDC5-95B4-405F-BE16-BBCE9C78AD4F}" type="slidenum">
              <a:rPr lang="fr-FR" smtClean="0"/>
              <a:pPr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639154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Schema</a:t>
            </a:r>
            <a:r>
              <a:rPr lang="fr-FR" dirty="0"/>
              <a:t> courbe émotions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78BDC5-95B4-405F-BE16-BBCE9C78AD4F}" type="slidenum">
              <a:rPr lang="fr-FR" smtClean="0"/>
              <a:pPr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233819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Gap développemental et nécessité de structurer, afficher…</a:t>
            </a:r>
          </a:p>
          <a:p>
            <a:r>
              <a:rPr lang="fr-FR" dirty="0"/>
              <a:t>Déroulé de journée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78BDC5-95B4-405F-BE16-BBCE9C78AD4F}" type="slidenum">
              <a:rPr lang="fr-FR" smtClean="0"/>
              <a:pPr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54531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78BDC5-95B4-405F-BE16-BBCE9C78AD4F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56267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Besoin fondamental</a:t>
            </a:r>
          </a:p>
          <a:p>
            <a:r>
              <a:rPr lang="fr-FR" dirty="0"/>
              <a:t>Perte de vitesse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78BDC5-95B4-405F-BE16-BBCE9C78AD4F}" type="slidenum">
              <a:rPr lang="fr-FR" smtClean="0"/>
              <a:pPr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305556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Ligne du temps + corbeille + arbre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78BDC5-95B4-405F-BE16-BBCE9C78AD4F}" type="slidenum">
              <a:rPr lang="fr-FR" smtClean="0"/>
              <a:pPr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809915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La maitrise de l’outil institution. Exemple de l’EI et de la RJ à prioriser sur toute autre chose. Dimension individuelle et dimension unique : rencontre </a:t>
            </a:r>
            <a:r>
              <a:rPr lang="fr-FR" dirty="0" err="1"/>
              <a:t>ind</a:t>
            </a:r>
            <a:r>
              <a:rPr lang="fr-FR" dirty="0"/>
              <a:t> et col.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90B98F-13AF-4BAA-84D5-2D45E6935C8F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784776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78BDC5-95B4-405F-BE16-BBCE9C78AD4F}" type="slidenum">
              <a:rPr lang="fr-FR" smtClean="0"/>
              <a:pPr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646254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78BDC5-95B4-405F-BE16-BBCE9C78AD4F}" type="slidenum">
              <a:rPr lang="fr-FR" smtClean="0"/>
              <a:pPr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723694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Affichage obligatoire</a:t>
            </a:r>
          </a:p>
          <a:p>
            <a:r>
              <a:rPr lang="fr-FR" dirty="0"/>
              <a:t>Reference au code </a:t>
            </a:r>
            <a:r>
              <a:rPr lang="fr-FR" dirty="0" err="1"/>
              <a:t>penal</a:t>
            </a:r>
            <a:r>
              <a:rPr lang="fr-FR" dirty="0"/>
              <a:t> permanente (junior)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78BDC5-95B4-405F-BE16-BBCE9C78AD4F}" type="slidenum">
              <a:rPr lang="fr-FR" smtClean="0"/>
              <a:pPr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193462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Congruence.</a:t>
            </a:r>
          </a:p>
          <a:p>
            <a:r>
              <a:rPr lang="fr-FR" dirty="0"/>
              <a:t>Approche environnementale : leur proposer d’autres modèles !</a:t>
            </a:r>
          </a:p>
          <a:p>
            <a:r>
              <a:rPr lang="fr-FR" dirty="0"/>
              <a:t>Par ex : « ralentir la machine ! » ou sortir du circuit court !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78BDC5-95B4-405F-BE16-BBCE9C78AD4F}" type="slidenum">
              <a:rPr lang="fr-FR" smtClean="0"/>
              <a:pPr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633467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78BDC5-95B4-405F-BE16-BBCE9C78AD4F}" type="slidenum">
              <a:rPr lang="fr-FR" smtClean="0"/>
              <a:pPr/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090577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Réf au tiers par exemple code pénal junior</a:t>
            </a:r>
          </a:p>
          <a:p>
            <a:r>
              <a:rPr lang="fr-FR" dirty="0"/>
              <a:t>Cadre tenu par les adultes</a:t>
            </a:r>
          </a:p>
          <a:p>
            <a:r>
              <a:rPr lang="fr-FR" dirty="0"/>
              <a:t>Sécurité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78BDC5-95B4-405F-BE16-BBCE9C78AD4F}" type="slidenum">
              <a:rPr lang="fr-FR" smtClean="0"/>
              <a:pPr/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523708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78BDC5-95B4-405F-BE16-BBCE9C78AD4F}" type="slidenum">
              <a:rPr lang="fr-FR" smtClean="0"/>
              <a:pPr/>
              <a:t>39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98613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78BDC5-95B4-405F-BE16-BBCE9C78AD4F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907190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78BDC5-95B4-405F-BE16-BBCE9C78AD4F}" type="slidenum">
              <a:rPr lang="fr-FR" smtClean="0"/>
              <a:pPr/>
              <a:t>40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154640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78BDC5-95B4-405F-BE16-BBCE9C78AD4F}" type="slidenum">
              <a:rPr lang="fr-FR" smtClean="0"/>
              <a:pPr/>
              <a:t>41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845598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78BDC5-95B4-405F-BE16-BBCE9C78AD4F}" type="slidenum">
              <a:rPr lang="fr-FR" smtClean="0"/>
              <a:pPr/>
              <a:t>42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618192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78BDC5-95B4-405F-BE16-BBCE9C78AD4F}" type="slidenum">
              <a:rPr lang="fr-FR" smtClean="0"/>
              <a:pPr/>
              <a:t>43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436807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78BDC5-95B4-405F-BE16-BBCE9C78AD4F}" type="slidenum">
              <a:rPr lang="fr-FR" smtClean="0"/>
              <a:pPr/>
              <a:t>44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79266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Niveaux de décision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78BDC5-95B4-405F-BE16-BBCE9C78AD4F}" type="slidenum">
              <a:rPr lang="fr-FR" smtClean="0"/>
              <a:pPr/>
              <a:t>45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488818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78BDC5-95B4-405F-BE16-BBCE9C78AD4F}" type="slidenum">
              <a:rPr lang="fr-FR" smtClean="0"/>
              <a:pPr/>
              <a:t>46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338077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78BDC5-95B4-405F-BE16-BBCE9C78AD4F}" type="slidenum">
              <a:rPr lang="fr-FR" smtClean="0"/>
              <a:pPr/>
              <a:t>47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035148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78BDC5-95B4-405F-BE16-BBCE9C78AD4F}" type="slidenum">
              <a:rPr lang="fr-FR" smtClean="0"/>
              <a:pPr/>
              <a:t>48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36460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78BDC5-95B4-405F-BE16-BBCE9C78AD4F}" type="slidenum">
              <a:rPr lang="fr-FR" smtClean="0"/>
              <a:pPr/>
              <a:t>49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17126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Figement/défigement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78BDC5-95B4-405F-BE16-BBCE9C78AD4F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816063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78BDC5-95B4-405F-BE16-BBCE9C78AD4F}" type="slidenum">
              <a:rPr lang="fr-FR" smtClean="0"/>
              <a:pPr/>
              <a:t>50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418451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Résumé/conclusion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8BDC5-95B4-405F-BE16-BBCE9C78AD4F}" type="slidenum">
              <a:rPr lang="fr-FR" smtClean="0"/>
              <a:pPr/>
              <a:t>51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570722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78BDC5-95B4-405F-BE16-BBCE9C78AD4F}" type="slidenum">
              <a:rPr lang="fr-FR" smtClean="0"/>
              <a:pPr/>
              <a:t>52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231945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78BDC5-95B4-405F-BE16-BBCE9C78AD4F}" type="slidenum">
              <a:rPr lang="fr-FR" smtClean="0"/>
              <a:pPr/>
              <a:t>53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251254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Eugène ENRIQUEZ : imaginaire leurrant. Exemple de l’accueil, de l’ordinateur de Patio, des primes, …</a:t>
            </a:r>
          </a:p>
          <a:p>
            <a:r>
              <a:rPr lang="fr-FR" dirty="0"/>
              <a:t>Imaginaire créatif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78BDC5-95B4-405F-BE16-BBCE9C78AD4F}" type="slidenum">
              <a:rPr lang="fr-FR" smtClean="0"/>
              <a:pPr/>
              <a:t>54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25918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Sécurité physique/physiologique et corporelle</a:t>
            </a:r>
          </a:p>
          <a:p>
            <a:r>
              <a:rPr lang="fr-FR" dirty="0"/>
              <a:t>Sécurité environnementale</a:t>
            </a:r>
          </a:p>
          <a:p>
            <a:r>
              <a:rPr lang="fr-FR" dirty="0"/>
              <a:t>Sécurité intrapsychique</a:t>
            </a:r>
          </a:p>
          <a:p>
            <a:r>
              <a:rPr lang="fr-FR" dirty="0"/>
              <a:t>Sécurité psychoaffective</a:t>
            </a:r>
          </a:p>
          <a:p>
            <a:r>
              <a:rPr lang="fr-FR" dirty="0"/>
              <a:t>Sécurité relationnelle !!!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8BDC5-95B4-405F-BE16-BBCE9C78AD4F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0263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D89FC3-273C-E7B7-EACB-2BF0045DC7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3B3EB2D-B0D5-D1E6-3B03-EE082D5D4A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4B074463-47EB-1F2B-D57D-57C9485B89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Approche à finalité résolument </a:t>
            </a:r>
            <a:r>
              <a:rPr lang="fr-FR" dirty="0" err="1"/>
              <a:t>endosquelettique</a:t>
            </a:r>
            <a:r>
              <a:rPr lang="fr-FR" dirty="0"/>
              <a:t>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0C8B725-7A41-7520-EB4E-3E4DD2ED43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8BDC5-95B4-405F-BE16-BBCE9C78AD4F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1468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Grille de lecture + axes de remédiation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78BDC5-95B4-405F-BE16-BBCE9C78AD4F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74619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78BDC5-95B4-405F-BE16-BBCE9C78AD4F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3845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46A97-D655-4B9C-BE72-B6BF380ED3CD}" type="datetime1">
              <a:rPr lang="fr-FR" smtClean="0"/>
              <a:pPr/>
              <a:t>27/01/2026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49F0-203E-4014-8E82-4BE00B58170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5522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7679D-64C1-4C35-81EC-75D3A6DA2286}" type="datetime1">
              <a:rPr lang="fr-FR" smtClean="0"/>
              <a:pPr/>
              <a:t>27/01/2026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49F0-203E-4014-8E82-4BE00B58170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9037051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7679D-64C1-4C35-81EC-75D3A6DA2286}" type="datetime1">
              <a:rPr lang="fr-FR" smtClean="0"/>
              <a:pPr/>
              <a:t>27/01/2026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49F0-203E-4014-8E82-4BE00B58170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3091687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7679D-64C1-4C35-81EC-75D3A6DA2286}" type="datetime1">
              <a:rPr lang="fr-FR" smtClean="0"/>
              <a:pPr/>
              <a:t>27/01/2026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49F0-203E-4014-8E82-4BE00B58170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76744080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7679D-64C1-4C35-81EC-75D3A6DA2286}" type="datetime1">
              <a:rPr lang="fr-FR" smtClean="0"/>
              <a:pPr/>
              <a:t>27/01/2026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49F0-203E-4014-8E82-4BE00B58170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3118137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7679D-64C1-4C35-81EC-75D3A6DA2286}" type="datetime1">
              <a:rPr lang="fr-FR" smtClean="0"/>
              <a:pPr/>
              <a:t>27/01/2026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49F0-203E-4014-8E82-4BE00B58170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3496637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7679D-64C1-4C35-81EC-75D3A6DA2286}" type="datetime1">
              <a:rPr lang="fr-FR" smtClean="0"/>
              <a:pPr/>
              <a:t>27/01/2026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49F0-203E-4014-8E82-4BE00B58170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5519576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2A1C9-359B-4483-A7EE-06BE7910B3C4}" type="datetime1">
              <a:rPr lang="fr-FR" smtClean="0"/>
              <a:pPr/>
              <a:t>27/01/2026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49F0-203E-4014-8E82-4BE00B58170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55705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CBFF9-960C-40EA-9C46-14A923AF90A7}" type="datetime1">
              <a:rPr lang="fr-FR" smtClean="0"/>
              <a:pPr/>
              <a:t>27/01/2026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49F0-203E-4014-8E82-4BE00B58170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92508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609600" y="277813"/>
            <a:ext cx="10972800" cy="585311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xfrm>
            <a:off x="8737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5A1ADAC9-D325-4C58-AA70-229043EBB672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2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B4CEC7-CD54-485A-A374-912106E02D04}" type="datetime1">
              <a:rPr lang="fr-FR" smtClean="0"/>
              <a:pPr>
                <a:defRPr/>
              </a:pPr>
              <a:t>27/01/2026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83966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60772-22E0-4E0A-822F-3352FA36D1AF}" type="datetimeFigureOut">
              <a:rPr lang="fr-FR" smtClean="0"/>
              <a:t>27/01/2026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F76F3-7B2D-421C-844F-3D880891BA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0484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ECCCF-0BCB-495A-88FB-55918846464E}" type="datetime1">
              <a:rPr lang="fr-FR" smtClean="0"/>
              <a:pPr/>
              <a:t>27/01/2026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49F0-203E-4014-8E82-4BE00B58170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30059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46A97-D655-4B9C-BE72-B6BF380ED3CD}" type="datetime1">
              <a:rPr lang="fr-FR" smtClean="0"/>
              <a:pPr/>
              <a:t>27/01/2026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49F0-203E-4014-8E82-4BE00B58170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55142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ECCCF-0BCB-495A-88FB-55918846464E}" type="datetime1">
              <a:rPr lang="fr-FR" smtClean="0"/>
              <a:pPr/>
              <a:t>27/01/2026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49F0-203E-4014-8E82-4BE00B58170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03499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9CD96-A232-4F25-9FDC-1A87B8A99F12}" type="datetime1">
              <a:rPr lang="fr-FR" smtClean="0"/>
              <a:pPr/>
              <a:t>27/01/2026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49F0-203E-4014-8E82-4BE00B58170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24720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7D617-08D2-4A19-A044-DCF967F78345}" type="datetime1">
              <a:rPr lang="fr-FR" smtClean="0"/>
              <a:pPr/>
              <a:t>27/01/2026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49F0-203E-4014-8E82-4BE00B58170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99312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C8700-F2DB-4CE6-87B1-6B8FFB5C3E10}" type="datetime1">
              <a:rPr lang="fr-FR" smtClean="0"/>
              <a:pPr/>
              <a:t>27/01/2026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49F0-203E-4014-8E82-4BE00B58170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76550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295F7-AE07-4700-975C-69D3B696B3D7}" type="datetime1">
              <a:rPr lang="fr-FR" smtClean="0"/>
              <a:pPr/>
              <a:t>27/01/2026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49F0-203E-4014-8E82-4BE00B58170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18440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AAC33-5155-4917-A98F-87B335358342}" type="datetime1">
              <a:rPr lang="fr-FR" smtClean="0"/>
              <a:pPr/>
              <a:t>27/01/2026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49F0-203E-4014-8E82-4BE00B58170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53992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0C1A5-551B-49A8-8317-C49FBF8D9644}" type="datetime1">
              <a:rPr lang="fr-FR" smtClean="0"/>
              <a:pPr/>
              <a:t>27/01/2026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49F0-203E-4014-8E82-4BE00B58170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77127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DB490-CCFC-45A9-818B-56D212ED0125}" type="datetime1">
              <a:rPr lang="fr-FR" smtClean="0"/>
              <a:pPr/>
              <a:t>27/01/2026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49F0-203E-4014-8E82-4BE00B58170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85506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7679D-64C1-4C35-81EC-75D3A6DA2286}" type="datetime1">
              <a:rPr lang="fr-FR" smtClean="0"/>
              <a:pPr/>
              <a:t>27/01/2026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49F0-203E-4014-8E82-4BE00B58170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3747403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9CD96-A232-4F25-9FDC-1A87B8A99F12}" type="datetime1">
              <a:rPr lang="fr-FR" smtClean="0"/>
              <a:pPr/>
              <a:t>27/01/2026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49F0-203E-4014-8E82-4BE00B58170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20336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7679D-64C1-4C35-81EC-75D3A6DA2286}" type="datetime1">
              <a:rPr lang="fr-FR" smtClean="0"/>
              <a:pPr/>
              <a:t>27/01/2026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49F0-203E-4014-8E82-4BE00B58170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6917242"/>
      </p:ext>
    </p:extLst>
  </p:cSld>
  <p:clrMapOvr>
    <a:masterClrMapping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7679D-64C1-4C35-81EC-75D3A6DA2286}" type="datetime1">
              <a:rPr lang="fr-FR" smtClean="0"/>
              <a:pPr/>
              <a:t>27/01/2026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49F0-203E-4014-8E82-4BE00B58170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57415646"/>
      </p:ext>
    </p:extLst>
  </p:cSld>
  <p:clrMapOvr>
    <a:masterClrMapping/>
  </p:clrMapOvr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7679D-64C1-4C35-81EC-75D3A6DA2286}" type="datetime1">
              <a:rPr lang="fr-FR" smtClean="0"/>
              <a:pPr/>
              <a:t>27/01/2026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49F0-203E-4014-8E82-4BE00B58170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6157684"/>
      </p:ext>
    </p:extLst>
  </p:cSld>
  <p:clrMapOvr>
    <a:masterClrMapping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7679D-64C1-4C35-81EC-75D3A6DA2286}" type="datetime1">
              <a:rPr lang="fr-FR" smtClean="0"/>
              <a:pPr/>
              <a:t>27/01/2026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49F0-203E-4014-8E82-4BE00B58170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6735936"/>
      </p:ext>
    </p:extLst>
  </p:cSld>
  <p:clrMapOvr>
    <a:masterClrMapping/>
  </p:clrMapOvr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7679D-64C1-4C35-81EC-75D3A6DA2286}" type="datetime1">
              <a:rPr lang="fr-FR" smtClean="0"/>
              <a:pPr/>
              <a:t>27/01/2026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49F0-203E-4014-8E82-4BE00B58170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5193232"/>
      </p:ext>
    </p:extLst>
  </p:cSld>
  <p:clrMapOvr>
    <a:masterClrMapping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2A1C9-359B-4483-A7EE-06BE7910B3C4}" type="datetime1">
              <a:rPr lang="fr-FR" smtClean="0"/>
              <a:pPr/>
              <a:t>27/01/2026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49F0-203E-4014-8E82-4BE00B58170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47330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CBFF9-960C-40EA-9C46-14A923AF90A7}" type="datetime1">
              <a:rPr lang="fr-FR" smtClean="0"/>
              <a:pPr/>
              <a:t>27/01/2026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49F0-203E-4014-8E82-4BE00B58170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09050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60772-22E0-4E0A-822F-3352FA36D1AF}" type="datetimeFigureOut">
              <a:rPr lang="fr-FR" smtClean="0"/>
              <a:t>27/01/2026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F76F3-7B2D-421C-844F-3D880891BA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70861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FAB2B2-F4AD-4D69-F4C1-F18D6CF41E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08186A2-3558-5052-C53A-574A6BA3A5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F1BD510-90AF-95BA-18C2-10740686C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46A97-D655-4B9C-BE72-B6BF380ED3CD}" type="datetime1">
              <a:rPr lang="fr-FR" smtClean="0"/>
              <a:pPr/>
              <a:t>27/01/2026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E1B547B-1298-DA1A-BB6E-D4EB2EBB6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170F8EF-4B72-2CC3-B730-DDEA479CB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49F0-203E-4014-8E82-4BE00B58170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332168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7078AF-DF06-EF71-D1E3-DED4779C8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8FB8648-2990-1AFD-E025-E5393AA2B9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6C8D08-1332-292C-1680-00252EFF0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7679D-64C1-4C35-81EC-75D3A6DA2286}" type="datetime1">
              <a:rPr lang="fr-FR" smtClean="0"/>
              <a:pPr/>
              <a:t>27/01/2026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1D15447-F5AC-0174-390E-52D62B391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D20AB8E-2ADE-2CAB-12A6-5229E435D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49F0-203E-4014-8E82-4BE00B58170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4001117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7D617-08D2-4A19-A044-DCF967F78345}" type="datetime1">
              <a:rPr lang="fr-FR" smtClean="0"/>
              <a:pPr/>
              <a:t>27/01/2026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49F0-203E-4014-8E82-4BE00B58170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102844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3B8C1D-1991-CD52-C2F6-B82D5BFC5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72D3459-8C0E-393C-B53F-F90E68176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2A01281-26DC-F6F4-A6F7-7170E51CA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9CD96-A232-4F25-9FDC-1A87B8A99F12}" type="datetime1">
              <a:rPr lang="fr-FR" smtClean="0"/>
              <a:pPr/>
              <a:t>27/01/2026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94DEE09-7DC5-0F8F-2E45-A0E1536A8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BB2437F-31C3-EE7D-6899-8AD9E7549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49F0-203E-4014-8E82-4BE00B58170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7313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BAAF8D-91B4-D617-17B3-E423F6637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707F327-605F-C520-02F7-F588F8506A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E8E108E-11A6-270A-F8D3-7FE75301EC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CB556DD-A46A-71E6-DA09-28F385BD9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7679D-64C1-4C35-81EC-75D3A6DA2286}" type="datetime1">
              <a:rPr lang="fr-FR" smtClean="0"/>
              <a:pPr/>
              <a:t>27/01/2026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51DD06B-3925-31C2-F055-2B8C58E03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CCA80A6-22E2-1601-D0FC-CE1EF2588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49F0-203E-4014-8E82-4BE00B58170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3912210"/>
      </p:ext>
    </p:extLst>
  </p:cSld>
  <p:clrMapOvr>
    <a:masterClrMapping/>
  </p:clrMapOvr>
  <p:hf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2D2B53-44CE-4CD2-94F1-39D925265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B1F5326-136C-B0C2-75E7-5CC450B1E8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742CB38-B0BD-0E61-A40F-AE7847993F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8BF74BF-9A74-B5A9-E9FF-4541D1FE67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312BF7F-4D0B-A12C-52B7-B8A555FEF0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9AD3CB7-F4EF-C1F5-94CD-9F21A3783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7679D-64C1-4C35-81EC-75D3A6DA2286}" type="datetime1">
              <a:rPr lang="fr-FR" smtClean="0"/>
              <a:pPr/>
              <a:t>27/01/2026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7250DFC-5260-F7F9-889C-33F55D2D7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DAE5BC2-C13A-7212-F644-F22B32178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49F0-203E-4014-8E82-4BE00B58170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8915764"/>
      </p:ext>
    </p:extLst>
  </p:cSld>
  <p:clrMapOvr>
    <a:masterClrMapping/>
  </p:clrMapOvr>
  <p:hf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70FA8D-F794-07FF-CF73-9E60A3CAB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9AB8F5F-26FE-E8FC-4564-E602F3C9A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295F7-AE07-4700-975C-69D3B696B3D7}" type="datetime1">
              <a:rPr lang="fr-FR" smtClean="0"/>
              <a:pPr/>
              <a:t>27/01/2026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764350D-8C05-1093-791D-935D82990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0D73329-EED1-8145-74F1-A2FB5B9EC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49F0-203E-4014-8E82-4BE00B58170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06489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8E57A1C-E199-EB4B-EECC-67D8F8D53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AAC33-5155-4917-A98F-87B335358342}" type="datetime1">
              <a:rPr lang="fr-FR" smtClean="0"/>
              <a:pPr/>
              <a:t>27/01/2026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6933DD0-B2CE-4C5B-2E4F-A5FA1272F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0CCF62B-27C4-BEAC-398F-891DC14A6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49F0-203E-4014-8E82-4BE00B58170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609877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4D84E7-289D-12AB-5F17-9E327B8CF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7EDA028-92B6-5CE7-89AF-6158A32FB7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7D18683-064F-82C1-9835-FE72D72723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EEEFD80-0085-2941-759F-7AE711C3F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7679D-64C1-4C35-81EC-75D3A6DA2286}" type="datetime1">
              <a:rPr lang="fr-FR" smtClean="0"/>
              <a:pPr/>
              <a:t>27/01/2026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DBBEB63-6A8B-B3BE-44A2-96DE56425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EC30233-8A98-BBC6-F41B-D10D47CCE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49F0-203E-4014-8E82-4BE00B58170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5445428"/>
      </p:ext>
    </p:extLst>
  </p:cSld>
  <p:clrMapOvr>
    <a:masterClrMapping/>
  </p:clrMapOvr>
  <p:hf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BA2A7F-7FC7-C25B-86C7-3454DA385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0093C80-40F6-9990-A3C5-98DA871222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B31EEA6-6DA4-813D-15C0-D0CB9A944D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F882EAB-E4DB-8D6D-F4E6-AB707CADC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DB490-CCFC-45A9-818B-56D212ED0125}" type="datetime1">
              <a:rPr lang="fr-FR" smtClean="0"/>
              <a:pPr/>
              <a:t>27/01/2026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0F31CDA-94E8-FCA5-F03C-8CCE3A55B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39411F8-39F8-F268-C6FE-4E3492F8B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49F0-203E-4014-8E82-4BE00B58170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35859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A49A8C-C0ED-26D0-B559-28D93F75D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AC5DD80-4116-94FC-23B8-DD98CD9759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8D6CAF3-1250-B630-6C40-52DBAFC3E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7679D-64C1-4C35-81EC-75D3A6DA2286}" type="datetime1">
              <a:rPr lang="fr-FR" smtClean="0"/>
              <a:pPr/>
              <a:t>27/01/2026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AF70314-EDE6-13C3-18D4-79C1B4F04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3A53C57-6B38-F589-224A-8672BEB5A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49F0-203E-4014-8E82-4BE00B58170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2102816"/>
      </p:ext>
    </p:extLst>
  </p:cSld>
  <p:clrMapOvr>
    <a:masterClrMapping/>
  </p:clrMapOvr>
  <p:hf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8CBA3CB6-4428-68E5-40B2-36CCBB25AD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733F717-FFF3-7B2F-0AEF-2D79C95B28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B80984D-039C-3495-8CA0-F1EE3ECFF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7679D-64C1-4C35-81EC-75D3A6DA2286}" type="datetime1">
              <a:rPr lang="fr-FR" smtClean="0"/>
              <a:pPr/>
              <a:t>27/01/2026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71B9BCD-7F25-CFFF-CCD0-6CC5E033B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2B12937-ACE1-6AF0-DD8B-012FFA6D6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49F0-203E-4014-8E82-4BE00B58170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8648094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C8700-F2DB-4CE6-87B1-6B8FFB5C3E10}" type="datetime1">
              <a:rPr lang="fr-FR" smtClean="0"/>
              <a:pPr/>
              <a:t>27/01/2026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49F0-203E-4014-8E82-4BE00B58170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8889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295F7-AE07-4700-975C-69D3B696B3D7}" type="datetime1">
              <a:rPr lang="fr-FR" smtClean="0"/>
              <a:pPr/>
              <a:t>27/01/2026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49F0-203E-4014-8E82-4BE00B58170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9469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AAC33-5155-4917-A98F-87B335358342}" type="datetime1">
              <a:rPr lang="fr-FR" smtClean="0"/>
              <a:pPr/>
              <a:t>27/01/2026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49F0-203E-4014-8E82-4BE00B58170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0176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0C1A5-551B-49A8-8317-C49FBF8D9644}" type="datetime1">
              <a:rPr lang="fr-FR" smtClean="0"/>
              <a:pPr/>
              <a:t>27/01/2026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49F0-203E-4014-8E82-4BE00B58170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7294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DB490-CCFC-45A9-818B-56D212ED0125}" type="datetime1">
              <a:rPr lang="fr-FR" smtClean="0"/>
              <a:pPr/>
              <a:t>27/01/2026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49F0-203E-4014-8E82-4BE00B58170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1426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6F7679D-64C1-4C35-81EC-75D3A6DA2286}" type="datetime1">
              <a:rPr lang="fr-FR" smtClean="0"/>
              <a:pPr/>
              <a:t>27/01/2026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B7C49F0-203E-4014-8E82-4BE00B58170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734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5" r:id="rId1"/>
    <p:sldLayoutId id="2147484186" r:id="rId2"/>
    <p:sldLayoutId id="2147484187" r:id="rId3"/>
    <p:sldLayoutId id="2147484188" r:id="rId4"/>
    <p:sldLayoutId id="2147484189" r:id="rId5"/>
    <p:sldLayoutId id="2147484190" r:id="rId6"/>
    <p:sldLayoutId id="2147484191" r:id="rId7"/>
    <p:sldLayoutId id="2147484192" r:id="rId8"/>
    <p:sldLayoutId id="2147484193" r:id="rId9"/>
    <p:sldLayoutId id="2147484194" r:id="rId10"/>
    <p:sldLayoutId id="2147484195" r:id="rId11"/>
    <p:sldLayoutId id="2147484196" r:id="rId12"/>
    <p:sldLayoutId id="2147484197" r:id="rId13"/>
    <p:sldLayoutId id="2147484198" r:id="rId14"/>
    <p:sldLayoutId id="2147484199" r:id="rId15"/>
    <p:sldLayoutId id="2147484200" r:id="rId16"/>
    <p:sldLayoutId id="2147484201" r:id="rId17"/>
    <p:sldLayoutId id="2147484202" r:id="rId18"/>
    <p:sldLayoutId id="2147484203" r:id="rId19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6F7679D-64C1-4C35-81EC-75D3A6DA2286}" type="datetime1">
              <a:rPr lang="fr-FR" smtClean="0"/>
              <a:pPr/>
              <a:t>27/01/2026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B7C49F0-203E-4014-8E82-4BE00B58170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08492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24" r:id="rId1"/>
    <p:sldLayoutId id="2147484225" r:id="rId2"/>
    <p:sldLayoutId id="2147484226" r:id="rId3"/>
    <p:sldLayoutId id="2147484227" r:id="rId4"/>
    <p:sldLayoutId id="2147484228" r:id="rId5"/>
    <p:sldLayoutId id="2147484229" r:id="rId6"/>
    <p:sldLayoutId id="2147484230" r:id="rId7"/>
    <p:sldLayoutId id="2147484231" r:id="rId8"/>
    <p:sldLayoutId id="2147484232" r:id="rId9"/>
    <p:sldLayoutId id="2147484233" r:id="rId10"/>
    <p:sldLayoutId id="2147484234" r:id="rId11"/>
    <p:sldLayoutId id="2147484235" r:id="rId12"/>
    <p:sldLayoutId id="2147484236" r:id="rId13"/>
    <p:sldLayoutId id="2147484237" r:id="rId14"/>
    <p:sldLayoutId id="2147484238" r:id="rId15"/>
    <p:sldLayoutId id="2147484239" r:id="rId16"/>
    <p:sldLayoutId id="2147484240" r:id="rId17"/>
    <p:sldLayoutId id="2147484241" r:id="rId18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CE394C2-FEEE-1F4E-F743-F9D86C74E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25071C1-9833-D8BF-BB86-2C67021E51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6B05B18-B3C4-A3E0-0101-00FD5BCEAC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6F7679D-64C1-4C35-81EC-75D3A6DA2286}" type="datetime1">
              <a:rPr lang="fr-FR" smtClean="0"/>
              <a:pPr/>
              <a:t>27/01/2026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AD06618-AEF6-A84F-297A-9DBFEE9C3B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D2D34CE-0B86-6852-9301-EB65A2147C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B7C49F0-203E-4014-8E82-4BE00B58170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3883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3" r:id="rId1"/>
    <p:sldLayoutId id="2147484244" r:id="rId2"/>
    <p:sldLayoutId id="2147484245" r:id="rId3"/>
    <p:sldLayoutId id="2147484246" r:id="rId4"/>
    <p:sldLayoutId id="2147484247" r:id="rId5"/>
    <p:sldLayoutId id="2147484248" r:id="rId6"/>
    <p:sldLayoutId id="2147484249" r:id="rId7"/>
    <p:sldLayoutId id="2147484250" r:id="rId8"/>
    <p:sldLayoutId id="2147484251" r:id="rId9"/>
    <p:sldLayoutId id="2147484252" r:id="rId10"/>
    <p:sldLayoutId id="214748425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7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8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2.png"/><Relationship Id="rId18" Type="http://schemas.openxmlformats.org/officeDocument/2006/relationships/customXml" Target="../ink/ink8.xml"/><Relationship Id="rId26" Type="http://schemas.openxmlformats.org/officeDocument/2006/relationships/customXml" Target="../ink/ink12.xml"/><Relationship Id="rId39" Type="http://schemas.openxmlformats.org/officeDocument/2006/relationships/image" Target="../media/image35.png"/><Relationship Id="rId21" Type="http://schemas.openxmlformats.org/officeDocument/2006/relationships/image" Target="../media/image26.png"/><Relationship Id="rId34" Type="http://schemas.openxmlformats.org/officeDocument/2006/relationships/customXml" Target="../ink/ink16.xml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6" Type="http://schemas.openxmlformats.org/officeDocument/2006/relationships/customXml" Target="../ink/ink7.xml"/><Relationship Id="rId20" Type="http://schemas.openxmlformats.org/officeDocument/2006/relationships/customXml" Target="../ink/ink9.xml"/><Relationship Id="rId29" Type="http://schemas.openxmlformats.org/officeDocument/2006/relationships/image" Target="../media/image30.png"/><Relationship Id="rId41" Type="http://schemas.openxmlformats.org/officeDocument/2006/relationships/image" Target="../media/image36.png"/><Relationship Id="rId1" Type="http://schemas.openxmlformats.org/officeDocument/2006/relationships/slideLayout" Target="../slideLayouts/slideLayout19.xml"/><Relationship Id="rId6" Type="http://schemas.openxmlformats.org/officeDocument/2006/relationships/customXml" Target="../ink/ink2.xml"/><Relationship Id="rId11" Type="http://schemas.openxmlformats.org/officeDocument/2006/relationships/image" Target="../media/image21.png"/><Relationship Id="rId24" Type="http://schemas.openxmlformats.org/officeDocument/2006/relationships/customXml" Target="../ink/ink11.xml"/><Relationship Id="rId32" Type="http://schemas.openxmlformats.org/officeDocument/2006/relationships/customXml" Target="../ink/ink15.xml"/><Relationship Id="rId37" Type="http://schemas.openxmlformats.org/officeDocument/2006/relationships/image" Target="../media/image34.png"/><Relationship Id="rId40" Type="http://schemas.openxmlformats.org/officeDocument/2006/relationships/customXml" Target="../ink/ink19.xml"/><Relationship Id="rId5" Type="http://schemas.openxmlformats.org/officeDocument/2006/relationships/image" Target="../media/image180.png"/><Relationship Id="rId15" Type="http://schemas.openxmlformats.org/officeDocument/2006/relationships/image" Target="../media/image23.png"/><Relationship Id="rId23" Type="http://schemas.openxmlformats.org/officeDocument/2006/relationships/image" Target="../media/image27.png"/><Relationship Id="rId28" Type="http://schemas.openxmlformats.org/officeDocument/2006/relationships/customXml" Target="../ink/ink13.xml"/><Relationship Id="rId36" Type="http://schemas.openxmlformats.org/officeDocument/2006/relationships/customXml" Target="../ink/ink17.xml"/><Relationship Id="rId10" Type="http://schemas.openxmlformats.org/officeDocument/2006/relationships/customXml" Target="../ink/ink4.xml"/><Relationship Id="rId19" Type="http://schemas.openxmlformats.org/officeDocument/2006/relationships/image" Target="../media/image25.png"/><Relationship Id="rId31" Type="http://schemas.openxmlformats.org/officeDocument/2006/relationships/image" Target="../media/image31.png"/><Relationship Id="rId4" Type="http://schemas.openxmlformats.org/officeDocument/2006/relationships/customXml" Target="../ink/ink1.xml"/><Relationship Id="rId9" Type="http://schemas.openxmlformats.org/officeDocument/2006/relationships/image" Target="../media/image20.png"/><Relationship Id="rId14" Type="http://schemas.openxmlformats.org/officeDocument/2006/relationships/customXml" Target="../ink/ink6.xml"/><Relationship Id="rId22" Type="http://schemas.openxmlformats.org/officeDocument/2006/relationships/customXml" Target="../ink/ink10.xml"/><Relationship Id="rId27" Type="http://schemas.openxmlformats.org/officeDocument/2006/relationships/image" Target="../media/image29.png"/><Relationship Id="rId30" Type="http://schemas.openxmlformats.org/officeDocument/2006/relationships/customXml" Target="../ink/ink14.xml"/><Relationship Id="rId35" Type="http://schemas.openxmlformats.org/officeDocument/2006/relationships/image" Target="../media/image33.png"/><Relationship Id="rId8" Type="http://schemas.openxmlformats.org/officeDocument/2006/relationships/customXml" Target="../ink/ink3.xml"/><Relationship Id="rId3" Type="http://schemas.openxmlformats.org/officeDocument/2006/relationships/image" Target="../media/image8.png"/><Relationship Id="rId12" Type="http://schemas.openxmlformats.org/officeDocument/2006/relationships/customXml" Target="../ink/ink5.xml"/><Relationship Id="rId17" Type="http://schemas.openxmlformats.org/officeDocument/2006/relationships/image" Target="../media/image24.png"/><Relationship Id="rId25" Type="http://schemas.openxmlformats.org/officeDocument/2006/relationships/image" Target="../media/image28.png"/><Relationship Id="rId33" Type="http://schemas.openxmlformats.org/officeDocument/2006/relationships/image" Target="../media/image32.png"/><Relationship Id="rId38" Type="http://schemas.openxmlformats.org/officeDocument/2006/relationships/customXml" Target="../ink/ink18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11247588" y="6249326"/>
            <a:ext cx="771089" cy="365125"/>
          </a:xfrm>
        </p:spPr>
        <p:txBody>
          <a:bodyPr/>
          <a:lstStyle/>
          <a:p>
            <a:fld id="{DB7C49F0-203E-4014-8E82-4BE00B58170C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B3615BC9-5C4B-457E-A9FD-4755C657D875}"/>
              </a:ext>
            </a:extLst>
          </p:cNvPr>
          <p:cNvSpPr txBox="1"/>
          <p:nvPr/>
        </p:nvSpPr>
        <p:spPr>
          <a:xfrm>
            <a:off x="104247" y="3589298"/>
            <a:ext cx="8671453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chemeClr val="tx2">
                    <a:lumMod val="75000"/>
                  </a:schemeClr>
                </a:solidFill>
              </a:rPr>
              <a:t>PEDAGOGIE DU LIEN DEVELOPPEMENTAL (PLD) : </a:t>
            </a:r>
          </a:p>
          <a:p>
            <a:endParaRPr lang="fr-FR" sz="10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fr-FR" sz="2900" b="1" dirty="0">
                <a:solidFill>
                  <a:schemeClr val="tx2">
                    <a:lumMod val="75000"/>
                  </a:schemeClr>
                </a:solidFill>
              </a:rPr>
              <a:t>Un référentiel théorique intégratif : </a:t>
            </a:r>
          </a:p>
          <a:p>
            <a:r>
              <a:rPr lang="fr-FR" sz="2900" b="1" dirty="0">
                <a:solidFill>
                  <a:schemeClr val="tx2">
                    <a:lumMod val="75000"/>
                  </a:schemeClr>
                </a:solidFill>
              </a:rPr>
              <a:t>psychanalyse, systémie, théories de l’attachement, TCC, Neurosciences affectives, approches empathiques…</a:t>
            </a:r>
          </a:p>
          <a:p>
            <a:pPr algn="r"/>
            <a:endParaRPr lang="fr-FR" sz="2400" dirty="0">
              <a:solidFill>
                <a:schemeClr val="tx2">
                  <a:lumMod val="75000"/>
                </a:schemeClr>
              </a:solidFill>
            </a:endParaRPr>
          </a:p>
          <a:p>
            <a:pPr algn="r"/>
            <a:r>
              <a:rPr lang="fr-FR" sz="2400" dirty="0">
                <a:solidFill>
                  <a:schemeClr val="tx2">
                    <a:lumMod val="75000"/>
                  </a:schemeClr>
                </a:solidFill>
              </a:rPr>
              <a:t>Hervé REISS, Educ-Enjeux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D513876-3516-4FB5-8B1B-81B3209F49E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2" t="10864" r="76110" b="6942"/>
          <a:stretch/>
        </p:blipFill>
        <p:spPr>
          <a:xfrm>
            <a:off x="104247" y="115332"/>
            <a:ext cx="3346883" cy="33136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5" name="Groupe 4">
            <a:extLst>
              <a:ext uri="{FF2B5EF4-FFF2-40B4-BE49-F238E27FC236}">
                <a16:creationId xmlns:a16="http://schemas.microsoft.com/office/drawing/2014/main" id="{810584FB-0DB6-4C42-950D-B7F7AC190320}"/>
              </a:ext>
            </a:extLst>
          </p:cNvPr>
          <p:cNvGrpSpPr/>
          <p:nvPr/>
        </p:nvGrpSpPr>
        <p:grpSpPr>
          <a:xfrm>
            <a:off x="3451130" y="115332"/>
            <a:ext cx="8567547" cy="3313668"/>
            <a:chOff x="4196607" y="0"/>
            <a:chExt cx="7745870" cy="3313668"/>
          </a:xfrm>
        </p:grpSpPr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2F22E093-D38F-4960-A0B9-CEDA4CD96C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821"/>
            <a:stretch/>
          </p:blipFill>
          <p:spPr>
            <a:xfrm>
              <a:off x="4196607" y="0"/>
              <a:ext cx="7745870" cy="331366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E903D121-5A33-49A5-BFC3-9EE805886B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689" t="46570" r="57213" b="23080"/>
            <a:stretch/>
          </p:blipFill>
          <p:spPr>
            <a:xfrm>
              <a:off x="7501756" y="0"/>
              <a:ext cx="4244877" cy="100226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7" name="Image 6">
            <a:extLst>
              <a:ext uri="{FF2B5EF4-FFF2-40B4-BE49-F238E27FC236}">
                <a16:creationId xmlns:a16="http://schemas.microsoft.com/office/drawing/2014/main" id="{381A86E7-DFFA-4097-97AC-7B040B41CC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2500" y="3589298"/>
            <a:ext cx="3046177" cy="3060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37622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bg2">
                <a:shade val="92000"/>
                <a:satMod val="140000"/>
                <a:lumMod val="11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5D1C0F6D-5AB0-457D-A2E5-4B8E77E390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D56A97F-536A-4D70-BE3C-46ED7477A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0D0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C8F27DD5-AB09-4348-AEAE-38DD5BF3BA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284159"/>
          </a:xfrm>
          <a:prstGeom prst="rect">
            <a:avLst/>
          </a:prstGeom>
          <a:ln>
            <a:noFill/>
          </a:ln>
          <a:effectLst>
            <a:outerShdw blurRad="88900"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05394A2-2413-8894-082C-F00078FF2CA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443332" y="975683"/>
            <a:ext cx="6623305" cy="4308476"/>
          </a:xfrm>
        </p:spPr>
        <p:txBody>
          <a:bodyPr>
            <a:normAutofit/>
          </a:bodyPr>
          <a:lstStyle/>
          <a:p>
            <a:r>
              <a:rPr lang="fr-FR" sz="2400" b="1" dirty="0"/>
              <a:t>4 axes de travail en PLD : </a:t>
            </a:r>
          </a:p>
          <a:p>
            <a:r>
              <a:rPr lang="fr-FR" sz="2400" dirty="0"/>
              <a:t>L’axe individuel</a:t>
            </a:r>
          </a:p>
          <a:p>
            <a:r>
              <a:rPr lang="fr-FR" sz="2400" dirty="0"/>
              <a:t>L’axe collectif</a:t>
            </a:r>
          </a:p>
          <a:p>
            <a:r>
              <a:rPr lang="fr-FR" sz="2400" dirty="0"/>
              <a:t>L’axe individuel et collectif</a:t>
            </a:r>
          </a:p>
          <a:p>
            <a:r>
              <a:rPr lang="fr-FR" sz="2400" dirty="0"/>
              <a:t>L’axe systémique et familial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522BA091-022A-4EB4-BBA0-0309BF5F9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187"/>
          <a:stretch/>
        </p:blipFill>
        <p:spPr>
          <a:xfrm>
            <a:off x="0" y="5430644"/>
            <a:ext cx="12192000" cy="1427356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E142A9A-4B31-CBA3-FE96-0D8825CC3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6421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B7C49F0-203E-4014-8E82-4BE00B58170C}" type="slidenum">
              <a:rPr lang="fr-FR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10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3978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bg2">
                <a:shade val="92000"/>
                <a:satMod val="140000"/>
                <a:lumMod val="11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D1C0F6D-5AB0-457D-A2E5-4B8E77E390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D56A97F-536A-4D70-BE3C-46ED7477A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0D0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C8F27DD5-AB09-4348-AEAE-38DD5BF3BA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284159"/>
          </a:xfrm>
          <a:prstGeom prst="rect">
            <a:avLst/>
          </a:prstGeom>
          <a:ln>
            <a:noFill/>
          </a:ln>
          <a:effectLst>
            <a:outerShdw blurRad="88900"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6A7A0FF-4587-49B5-8921-77EC5D9F3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441" y="1570724"/>
            <a:ext cx="4708548" cy="4308475"/>
          </a:xfrm>
        </p:spPr>
        <p:txBody>
          <a:bodyPr anchor="t">
            <a:normAutofit/>
          </a:bodyPr>
          <a:lstStyle/>
          <a:p>
            <a:pPr algn="l"/>
            <a:r>
              <a:rPr lang="fr-FR" sz="3200" cap="none" dirty="0">
                <a:latin typeface="Arial" panose="020B0604020202020204" pitchFamily="34" charset="0"/>
                <a:cs typeface="Arial" panose="020B0604020202020204" pitchFamily="34" charset="0"/>
              </a:rPr>
              <a:t>Le lien développemental, un lien inscrit dans une relation :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D1C3A88-B70C-415E-B171-2B50F242C97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775088" y="1570724"/>
            <a:ext cx="6623305" cy="4308476"/>
          </a:xfrm>
        </p:spPr>
        <p:txBody>
          <a:bodyPr>
            <a:normAutofit/>
          </a:bodyPr>
          <a:lstStyle/>
          <a:p>
            <a:r>
              <a:rPr lang="fr-FR" sz="2400" cap="none" dirty="0">
                <a:latin typeface="Arial" panose="020B0604020202020204" pitchFamily="34" charset="0"/>
                <a:cs typeface="Arial" panose="020B0604020202020204" pitchFamily="34" charset="0"/>
              </a:rPr>
              <a:t> Vraie</a:t>
            </a:r>
          </a:p>
          <a:p>
            <a:r>
              <a:rPr lang="fr-FR" sz="2400" cap="none" dirty="0">
                <a:latin typeface="Arial" panose="020B0604020202020204" pitchFamily="34" charset="0"/>
                <a:cs typeface="Arial" panose="020B0604020202020204" pitchFamily="34" charset="0"/>
              </a:rPr>
              <a:t> Qui porte</a:t>
            </a:r>
          </a:p>
          <a:p>
            <a:r>
              <a:rPr lang="fr-FR" sz="2400" cap="none" dirty="0">
                <a:latin typeface="Arial" panose="020B0604020202020204" pitchFamily="34" charset="0"/>
                <a:cs typeface="Arial" panose="020B0604020202020204" pitchFamily="34" charset="0"/>
              </a:rPr>
              <a:t> Dans la Dimension Affective</a:t>
            </a:r>
          </a:p>
          <a:p>
            <a:r>
              <a:rPr lang="fr-FR" sz="2400" cap="none" dirty="0">
                <a:latin typeface="Arial" panose="020B0604020202020204" pitchFamily="34" charset="0"/>
                <a:cs typeface="Arial" panose="020B0604020202020204" pitchFamily="34" charset="0"/>
              </a:rPr>
              <a:t>Qui part de moi</a:t>
            </a:r>
          </a:p>
          <a:p>
            <a:endParaRPr lang="fr-FR" sz="18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8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8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8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22BA091-022A-4EB4-BBA0-0309BF5F9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187"/>
          <a:stretch/>
        </p:blipFill>
        <p:spPr>
          <a:xfrm>
            <a:off x="0" y="5430644"/>
            <a:ext cx="12192000" cy="1427356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5C6856D-F5CF-41FE-B98C-13B017FA2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6421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B7C49F0-203E-4014-8E82-4BE00B58170C}" type="slidenum">
              <a:rPr lang="fr-FR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11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0215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Résultat de recherche d'images pour &quot;ayez confiance&quot;">
            <a:extLst>
              <a:ext uri="{FF2B5EF4-FFF2-40B4-BE49-F238E27FC236}">
                <a16:creationId xmlns:a16="http://schemas.microsoft.com/office/drawing/2014/main" id="{BEA2E196-DFB9-4C9C-9EFC-C6197AA14AB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513" y="209975"/>
            <a:ext cx="9996974" cy="643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07072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bg2">
                <a:shade val="92000"/>
                <a:satMod val="140000"/>
                <a:lumMod val="11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D1C0F6D-5AB0-457D-A2E5-4B8E77E390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D56A97F-536A-4D70-BE3C-46ED7477A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0D0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C8F27DD5-AB09-4348-AEAE-38DD5BF3BA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284159"/>
          </a:xfrm>
          <a:prstGeom prst="rect">
            <a:avLst/>
          </a:prstGeom>
          <a:ln>
            <a:noFill/>
          </a:ln>
          <a:effectLst>
            <a:outerShdw blurRad="88900"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6A7A0FF-4587-49B5-8921-77EC5D9F3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32" y="234070"/>
            <a:ext cx="4171922" cy="4308475"/>
          </a:xfrm>
        </p:spPr>
        <p:txBody>
          <a:bodyPr anchor="t">
            <a:normAutofit/>
          </a:bodyPr>
          <a:lstStyle/>
          <a:p>
            <a:pPr algn="l"/>
            <a:r>
              <a:rPr lang="fr-FR" sz="3200" dirty="0"/>
              <a:t>La Permanence du lien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D1C3A88-B70C-415E-B171-2B50F242C97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04585" y="234070"/>
            <a:ext cx="7236941" cy="4816018"/>
          </a:xfrm>
        </p:spPr>
        <p:txBody>
          <a:bodyPr>
            <a:normAutofit fontScale="92500" lnSpcReduction="10000"/>
          </a:bodyPr>
          <a:lstStyle/>
          <a:p>
            <a:r>
              <a:rPr lang="fr-FR" sz="2400" cap="none" dirty="0">
                <a:latin typeface="Arial" panose="020B0604020202020204" pitchFamily="34" charset="0"/>
                <a:cs typeface="Arial" panose="020B0604020202020204" pitchFamily="34" charset="0"/>
              </a:rPr>
              <a:t>L’enfant/ado est chez lui en MECS, pour toute la durée de son placement.</a:t>
            </a:r>
          </a:p>
          <a:p>
            <a:r>
              <a:rPr lang="fr-FR" sz="2400" cap="none" dirty="0">
                <a:latin typeface="Arial" panose="020B0604020202020204" pitchFamily="34" charset="0"/>
                <a:cs typeface="Arial" panose="020B0604020202020204" pitchFamily="34" charset="0"/>
              </a:rPr>
              <a:t>La rupture (de lieu, de personnes de référence,…) est un stresseur, la rupture dans la rupture est un « super-stresseur » (le cerveau rationnel n’est pas seul « maître à bord ».</a:t>
            </a:r>
          </a:p>
          <a:p>
            <a:r>
              <a:rPr lang="fr-FR" sz="2400" cap="none" dirty="0">
                <a:latin typeface="Arial" panose="020B0604020202020204" pitchFamily="34" charset="0"/>
                <a:cs typeface="Arial" panose="020B0604020202020204" pitchFamily="34" charset="0"/>
              </a:rPr>
              <a:t>Nous continuons à tenir à toi, y compris dans le dur (transgressions…) </a:t>
            </a:r>
          </a:p>
          <a:p>
            <a:r>
              <a:rPr lang="fr-FR" sz="2400" cap="none" dirty="0">
                <a:latin typeface="Arial" panose="020B0604020202020204" pitchFamily="34" charset="0"/>
                <a:cs typeface="Arial" panose="020B0604020202020204" pitchFamily="34" charset="0"/>
              </a:rPr>
              <a:t>Pour apprendre à bien se détacher, il faut d’abord éprouver le « bien attaché ».</a:t>
            </a:r>
          </a:p>
          <a:p>
            <a:r>
              <a:rPr lang="fr-FR" sz="2400" cap="none" dirty="0">
                <a:latin typeface="Arial" panose="020B0604020202020204" pitchFamily="34" charset="0"/>
                <a:cs typeface="Arial" panose="020B0604020202020204" pitchFamily="34" charset="0"/>
              </a:rPr>
              <a:t>La dimension affective : OSER LE VERBE AIMER.</a:t>
            </a:r>
          </a:p>
          <a:p>
            <a:endParaRPr lang="fr-FR" sz="18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8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8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8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22BA091-022A-4EB4-BBA0-0309BF5F9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187"/>
          <a:stretch/>
        </p:blipFill>
        <p:spPr>
          <a:xfrm>
            <a:off x="0" y="5430644"/>
            <a:ext cx="12192000" cy="1427356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5C6856D-F5CF-41FE-B98C-13B017FA2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6421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B7C49F0-203E-4014-8E82-4BE00B58170C}" type="slidenum">
              <a:rPr lang="fr-FR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13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6247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4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4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bg2">
                <a:shade val="92000"/>
                <a:satMod val="140000"/>
                <a:lumMod val="11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D1C0F6D-5AB0-457D-A2E5-4B8E77E390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D56A97F-536A-4D70-BE3C-46ED7477A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0D0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C8F27DD5-AB09-4348-AEAE-38DD5BF3BA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284159"/>
          </a:xfrm>
          <a:prstGeom prst="rect">
            <a:avLst/>
          </a:prstGeom>
          <a:ln>
            <a:noFill/>
          </a:ln>
          <a:effectLst>
            <a:outerShdw blurRad="88900"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6A7A0FF-4587-49B5-8921-77EC5D9F3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359" y="1274763"/>
            <a:ext cx="4010201" cy="4308475"/>
          </a:xfrm>
        </p:spPr>
        <p:txBody>
          <a:bodyPr anchor="t">
            <a:normAutofit/>
          </a:bodyPr>
          <a:lstStyle/>
          <a:p>
            <a:pPr algn="l"/>
            <a:r>
              <a:rPr lang="fr-FR" sz="3200" dirty="0"/>
              <a:t>Une culture des ressources et de la valorisation.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D1C3A88-B70C-415E-B171-2B50F242C97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246336" y="1274762"/>
            <a:ext cx="6623305" cy="4308476"/>
          </a:xfrm>
        </p:spPr>
        <p:txBody>
          <a:bodyPr>
            <a:normAutofit/>
          </a:bodyPr>
          <a:lstStyle/>
          <a:p>
            <a:r>
              <a:rPr lang="fr-FR" sz="2400" cap="none" dirty="0">
                <a:latin typeface="Arial" panose="020B0604020202020204" pitchFamily="34" charset="0"/>
                <a:cs typeface="Arial" panose="020B0604020202020204" pitchFamily="34" charset="0"/>
              </a:rPr>
              <a:t>Sortir de la logique du « garagisme »</a:t>
            </a:r>
          </a:p>
          <a:p>
            <a:r>
              <a:rPr lang="fr-FR" sz="2400" cap="none" dirty="0">
                <a:latin typeface="Arial" panose="020B0604020202020204" pitchFamily="34" charset="0"/>
                <a:cs typeface="Arial" panose="020B0604020202020204" pitchFamily="34" charset="0"/>
              </a:rPr>
              <a:t>Le terreau des ressources</a:t>
            </a:r>
          </a:p>
          <a:p>
            <a:r>
              <a:rPr lang="fr-FR" sz="2400" cap="none" dirty="0">
                <a:latin typeface="Arial" panose="020B0604020202020204" pitchFamily="34" charset="0"/>
                <a:cs typeface="Arial" panose="020B0604020202020204" pitchFamily="34" charset="0"/>
              </a:rPr>
              <a:t>Idée reçue : « à trop valoriser un enfant, on freine son évolution »</a:t>
            </a:r>
          </a:p>
          <a:p>
            <a:endParaRPr lang="fr-FR" sz="18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8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8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8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8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22BA091-022A-4EB4-BBA0-0309BF5F9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187"/>
          <a:stretch/>
        </p:blipFill>
        <p:spPr>
          <a:xfrm>
            <a:off x="0" y="5430644"/>
            <a:ext cx="12192000" cy="1427356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5C6856D-F5CF-41FE-B98C-13B017FA2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6421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B7C49F0-203E-4014-8E82-4BE00B58170C}" type="slidenum">
              <a:rPr lang="fr-FR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14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1175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bg2">
                <a:shade val="92000"/>
                <a:satMod val="140000"/>
                <a:lumMod val="11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D1C0F6D-5AB0-457D-A2E5-4B8E77E390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D56A97F-536A-4D70-BE3C-46ED7477A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0D0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C8F27DD5-AB09-4348-AEAE-38DD5BF3BA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284159"/>
          </a:xfrm>
          <a:prstGeom prst="rect">
            <a:avLst/>
          </a:prstGeom>
          <a:ln>
            <a:noFill/>
          </a:ln>
          <a:effectLst>
            <a:outerShdw blurRad="88900"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6A7A0FF-4587-49B5-8921-77EC5D9F3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582" y="1274762"/>
            <a:ext cx="3418784" cy="4308475"/>
          </a:xfrm>
        </p:spPr>
        <p:txBody>
          <a:bodyPr anchor="t">
            <a:normAutofit/>
          </a:bodyPr>
          <a:lstStyle/>
          <a:p>
            <a:pPr algn="l"/>
            <a:r>
              <a:rPr lang="fr-FR" sz="3200" dirty="0"/>
              <a:t>Une autorité horizontalisée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D1C3A88-B70C-415E-B171-2B50F242C97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54295" y="643466"/>
            <a:ext cx="6623305" cy="4308476"/>
          </a:xfrm>
        </p:spPr>
        <p:txBody>
          <a:bodyPr>
            <a:normAutofit/>
          </a:bodyPr>
          <a:lstStyle/>
          <a:p>
            <a:endParaRPr lang="fr-FR" sz="24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400" cap="none" dirty="0">
                <a:latin typeface="Arial" panose="020B0604020202020204" pitchFamily="34" charset="0"/>
                <a:cs typeface="Arial" panose="020B0604020202020204" pitchFamily="34" charset="0"/>
              </a:rPr>
              <a:t>Nous avons la même valeur en tant que personnes.</a:t>
            </a:r>
          </a:p>
          <a:p>
            <a:r>
              <a:rPr lang="fr-FR" sz="2400" cap="none" dirty="0">
                <a:latin typeface="Arial" panose="020B0604020202020204" pitchFamily="34" charset="0"/>
                <a:cs typeface="Arial" panose="020B0604020202020204" pitchFamily="34" charset="0"/>
              </a:rPr>
              <a:t>Chercher à maîtriser l’outil institutionnel et non les enfants/ados.</a:t>
            </a:r>
          </a:p>
          <a:p>
            <a:r>
              <a:rPr lang="fr-FR" sz="2400" cap="none" dirty="0">
                <a:latin typeface="Arial" panose="020B0604020202020204" pitchFamily="34" charset="0"/>
                <a:cs typeface="Arial" panose="020B0604020202020204" pitchFamily="34" charset="0"/>
              </a:rPr>
              <a:t>Il n’est pas possible de changer l’autre !</a:t>
            </a:r>
          </a:p>
          <a:p>
            <a:r>
              <a:rPr lang="fr-FR" sz="2400" cap="none" dirty="0">
                <a:latin typeface="Arial" panose="020B0604020202020204" pitchFamily="34" charset="0"/>
                <a:cs typeface="Arial" panose="020B0604020202020204" pitchFamily="34" charset="0"/>
              </a:rPr>
              <a:t>Le premier vecteur : </a:t>
            </a:r>
            <a:r>
              <a:rPr lang="fr-FR" sz="2400" b="1" cap="none" dirty="0">
                <a:latin typeface="Arial" panose="020B0604020202020204" pitchFamily="34" charset="0"/>
                <a:cs typeface="Arial" panose="020B0604020202020204" pitchFamily="34" charset="0"/>
              </a:rPr>
              <a:t>LE LIEN </a:t>
            </a:r>
          </a:p>
          <a:p>
            <a:endParaRPr lang="fr-FR" sz="18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sz="18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sz="18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8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8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8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22BA091-022A-4EB4-BBA0-0309BF5F9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187"/>
          <a:stretch/>
        </p:blipFill>
        <p:spPr>
          <a:xfrm>
            <a:off x="0" y="5430644"/>
            <a:ext cx="12192000" cy="1427356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5C6856D-F5CF-41FE-B98C-13B017FA2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6421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B7C49F0-203E-4014-8E82-4BE00B58170C}" type="slidenum">
              <a:rPr lang="fr-FR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15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1673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bg2">
                <a:shade val="92000"/>
                <a:satMod val="140000"/>
                <a:lumMod val="11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D1C0F6D-5AB0-457D-A2E5-4B8E77E390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D56A97F-536A-4D70-BE3C-46ED7477A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0D0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C8F27DD5-AB09-4348-AEAE-38DD5BF3BA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284159"/>
          </a:xfrm>
          <a:prstGeom prst="rect">
            <a:avLst/>
          </a:prstGeom>
          <a:ln>
            <a:noFill/>
          </a:ln>
          <a:effectLst>
            <a:outerShdw blurRad="88900"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6A7A0FF-4587-49B5-8921-77EC5D9F3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906" y="1428314"/>
            <a:ext cx="3998928" cy="4308475"/>
          </a:xfrm>
        </p:spPr>
        <p:txBody>
          <a:bodyPr anchor="t">
            <a:normAutofit/>
          </a:bodyPr>
          <a:lstStyle/>
          <a:p>
            <a:pPr algn="l"/>
            <a:r>
              <a:rPr lang="fr-FR" sz="3200" dirty="0"/>
              <a:t>« tu comptes pour moi ! »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D1C3A88-B70C-415E-B171-2B50F242C97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70987" y="1428314"/>
            <a:ext cx="6623305" cy="4308476"/>
          </a:xfrm>
        </p:spPr>
        <p:txBody>
          <a:bodyPr>
            <a:normAutofit/>
          </a:bodyPr>
          <a:lstStyle/>
          <a:p>
            <a:r>
              <a:rPr lang="fr-FR" sz="2400" cap="none" dirty="0">
                <a:latin typeface="Arial" panose="020B0604020202020204" pitchFamily="34" charset="0"/>
                <a:cs typeface="Arial" panose="020B0604020202020204" pitchFamily="34" charset="0"/>
              </a:rPr>
              <a:t>Tous les jours</a:t>
            </a:r>
          </a:p>
          <a:p>
            <a:r>
              <a:rPr lang="fr-FR" sz="2400" cap="none" dirty="0">
                <a:latin typeface="Arial" panose="020B0604020202020204" pitchFamily="34" charset="0"/>
                <a:cs typeface="Arial" panose="020B0604020202020204" pitchFamily="34" charset="0"/>
              </a:rPr>
              <a:t>Temps individuel hebdomadaire : RDV Individuel</a:t>
            </a:r>
          </a:p>
          <a:p>
            <a:r>
              <a:rPr lang="fr-FR" sz="2400" cap="none" dirty="0">
                <a:latin typeface="Arial" panose="020B0604020202020204" pitchFamily="34" charset="0"/>
                <a:cs typeface="Arial" panose="020B0604020202020204" pitchFamily="34" charset="0"/>
              </a:rPr>
              <a:t>Des temps d’écoute et de négociation identifiés, en pleine disponibilité</a:t>
            </a:r>
          </a:p>
          <a:p>
            <a:pPr marL="0" indent="0">
              <a:buNone/>
            </a:pPr>
            <a:endParaRPr lang="fr-FR" sz="18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8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8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8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8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22BA091-022A-4EB4-BBA0-0309BF5F9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187"/>
          <a:stretch/>
        </p:blipFill>
        <p:spPr>
          <a:xfrm>
            <a:off x="0" y="5430644"/>
            <a:ext cx="12192000" cy="1427356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5C6856D-F5CF-41FE-B98C-13B017FA2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6421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B7C49F0-203E-4014-8E82-4BE00B58170C}" type="slidenum">
              <a:rPr lang="fr-FR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16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5860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bg2">
                <a:shade val="92000"/>
                <a:satMod val="140000"/>
                <a:lumMod val="11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D1C0F6D-5AB0-457D-A2E5-4B8E77E390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D56A97F-536A-4D70-BE3C-46ED7477A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0D0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C8F27DD5-AB09-4348-AEAE-38DD5BF3BA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284159"/>
          </a:xfrm>
          <a:prstGeom prst="rect">
            <a:avLst/>
          </a:prstGeom>
          <a:ln>
            <a:noFill/>
          </a:ln>
          <a:effectLst>
            <a:outerShdw blurRad="88900"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6A7A0FF-4587-49B5-8921-77EC5D9F3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756" y="762735"/>
            <a:ext cx="3418784" cy="4308475"/>
          </a:xfrm>
        </p:spPr>
        <p:txBody>
          <a:bodyPr anchor="t">
            <a:normAutofit/>
          </a:bodyPr>
          <a:lstStyle/>
          <a:p>
            <a:pPr algn="l"/>
            <a:r>
              <a:rPr lang="fr-FR" sz="3200" dirty="0"/>
              <a:t>ACCUEIL INCONDITIONNEL DES EMOTIONS ET DES RESSENTIS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D1C3A88-B70C-415E-B171-2B50F242C97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798457" y="762735"/>
            <a:ext cx="7393543" cy="4308476"/>
          </a:xfrm>
        </p:spPr>
        <p:txBody>
          <a:bodyPr>
            <a:normAutofit/>
          </a:bodyPr>
          <a:lstStyle/>
          <a:p>
            <a:r>
              <a:rPr lang="fr-FR" sz="2400" b="1" cap="none" dirty="0">
                <a:latin typeface="Arial" panose="020B0604020202020204" pitchFamily="34" charset="0"/>
                <a:cs typeface="Arial" panose="020B0604020202020204" pitchFamily="34" charset="0"/>
              </a:rPr>
              <a:t>Empathie</a:t>
            </a:r>
            <a:r>
              <a:rPr lang="fr-FR" sz="2400" cap="none" dirty="0">
                <a:latin typeface="Arial" panose="020B0604020202020204" pitchFamily="34" charset="0"/>
                <a:cs typeface="Arial" panose="020B0604020202020204" pitchFamily="34" charset="0"/>
              </a:rPr>
              <a:t> Cognitive</a:t>
            </a:r>
          </a:p>
          <a:p>
            <a:r>
              <a:rPr lang="fr-FR" sz="2400" b="1" cap="none" dirty="0">
                <a:latin typeface="Arial" panose="020B0604020202020204" pitchFamily="34" charset="0"/>
                <a:cs typeface="Arial" panose="020B0604020202020204" pitchFamily="34" charset="0"/>
              </a:rPr>
              <a:t>Empathie</a:t>
            </a:r>
            <a:r>
              <a:rPr lang="fr-FR" sz="2400" cap="none" dirty="0">
                <a:latin typeface="Arial" panose="020B0604020202020204" pitchFamily="34" charset="0"/>
                <a:cs typeface="Arial" panose="020B0604020202020204" pitchFamily="34" charset="0"/>
              </a:rPr>
              <a:t> Emotionnelle</a:t>
            </a:r>
          </a:p>
          <a:p>
            <a:r>
              <a:rPr lang="fr-FR" sz="2400" cap="none" dirty="0">
                <a:latin typeface="Arial" panose="020B0604020202020204" pitchFamily="34" charset="0"/>
                <a:cs typeface="Arial" panose="020B0604020202020204" pitchFamily="34" charset="0"/>
              </a:rPr>
              <a:t>L’exemple du sentiment de frustration (=Douleur)</a:t>
            </a:r>
          </a:p>
          <a:p>
            <a:endParaRPr lang="fr-FR" sz="24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sz="24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8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8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8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22BA091-022A-4EB4-BBA0-0309BF5F9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187"/>
          <a:stretch/>
        </p:blipFill>
        <p:spPr>
          <a:xfrm>
            <a:off x="0" y="5430644"/>
            <a:ext cx="12192000" cy="1427356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5C6856D-F5CF-41FE-B98C-13B017FA2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6421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B7C49F0-203E-4014-8E82-4BE00B58170C}" type="slidenum">
              <a:rPr lang="fr-FR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17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36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29C0BE7-CA4B-57EF-764F-525A1F9EAA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747"/>
            <a:ext cx="12192000" cy="6862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843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7D515456-D28C-47F8-9E10-266AEAC41D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4725" y="2828926"/>
            <a:ext cx="3347128" cy="3304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67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bg2">
                <a:shade val="92000"/>
                <a:satMod val="140000"/>
                <a:lumMod val="110000"/>
              </a:schemeClr>
            </a:gs>
          </a:gsLst>
          <a:lin ang="54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69758A9-D30E-3654-0D45-7C99E456F8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>
            <a:extLst>
              <a:ext uri="{FF2B5EF4-FFF2-40B4-BE49-F238E27FC236}">
                <a16:creationId xmlns:a16="http://schemas.microsoft.com/office/drawing/2014/main" id="{5BB12906-35D7-62FD-BC77-CAEE992A95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B75AB893-DDC7-6129-6C19-882C44045D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166B2811-19BC-8DD1-5210-83112AB43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F2D7F62-3C97-8F92-37ED-8B3426FC5D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0D0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BF7D367A-D81B-E583-ABA5-677507A21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284159"/>
          </a:xfrm>
          <a:prstGeom prst="rect">
            <a:avLst/>
          </a:prstGeom>
          <a:ln>
            <a:noFill/>
          </a:ln>
          <a:effectLst>
            <a:outerShdw blurRad="88900"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63F6BE7-08EA-B377-446B-C4D4C95B2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017" y="1573841"/>
            <a:ext cx="5253681" cy="4308475"/>
          </a:xfrm>
        </p:spPr>
        <p:txBody>
          <a:bodyPr vert="horz" lIns="91440" tIns="45720" rIns="91440" bIns="45720" rtlCol="0" anchor="t">
            <a:normAutofit/>
          </a:bodyPr>
          <a:lstStyle/>
          <a:p>
            <a:br>
              <a:rPr lang="en-US" sz="3400" dirty="0"/>
            </a:br>
            <a:r>
              <a:rPr lang="en-US" sz="3200" b="1" dirty="0"/>
              <a:t>Vers </a:t>
            </a:r>
            <a:r>
              <a:rPr lang="en-US" sz="3200" b="1" dirty="0" err="1"/>
              <a:t>une</a:t>
            </a:r>
            <a:r>
              <a:rPr lang="en-US" sz="3200" b="1" dirty="0"/>
              <a:t> education </a:t>
            </a:r>
            <a:r>
              <a:rPr lang="en-US" sz="3200" b="1" dirty="0" err="1"/>
              <a:t>pld</a:t>
            </a:r>
            <a:endParaRPr lang="en-US" sz="3200" b="1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8962C4C8-323E-3C6E-D30E-2D088E78F3AA}"/>
              </a:ext>
            </a:extLst>
          </p:cNvPr>
          <p:cNvSpPr txBox="1">
            <a:spLocks/>
          </p:cNvSpPr>
          <p:nvPr/>
        </p:nvSpPr>
        <p:spPr>
          <a:xfrm>
            <a:off x="5719987" y="2044852"/>
            <a:ext cx="6623305" cy="43084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US" sz="2400" dirty="0">
                <a:latin typeface="+mn-lt"/>
                <a:ea typeface="+mn-ea"/>
                <a:cs typeface="+mn-cs"/>
              </a:rPr>
              <a:t>Celle qui </a:t>
            </a:r>
            <a:r>
              <a:rPr lang="en-US" sz="2400" dirty="0" err="1">
                <a:latin typeface="+mn-lt"/>
                <a:ea typeface="+mn-ea"/>
                <a:cs typeface="+mn-cs"/>
              </a:rPr>
              <a:t>consiste</a:t>
            </a:r>
            <a:r>
              <a:rPr lang="en-US" sz="2400" dirty="0">
                <a:latin typeface="+mn-lt"/>
                <a:ea typeface="+mn-ea"/>
                <a:cs typeface="+mn-cs"/>
              </a:rPr>
              <a:t> à </a:t>
            </a:r>
            <a:r>
              <a:rPr lang="en-US" sz="2400" dirty="0" err="1">
                <a:latin typeface="+mn-lt"/>
                <a:ea typeface="+mn-ea"/>
                <a:cs typeface="+mn-cs"/>
              </a:rPr>
              <a:t>créer</a:t>
            </a:r>
            <a:r>
              <a:rPr lang="en-US" sz="2400" dirty="0">
                <a:latin typeface="+mn-lt"/>
                <a:ea typeface="+mn-ea"/>
                <a:cs typeface="+mn-cs"/>
              </a:rPr>
              <a:t> les conditions </a:t>
            </a:r>
            <a:r>
              <a:rPr lang="en-US" sz="2400" dirty="0" err="1">
                <a:latin typeface="+mn-lt"/>
                <a:ea typeface="+mn-ea"/>
                <a:cs typeface="+mn-cs"/>
              </a:rPr>
              <a:t>permettant</a:t>
            </a:r>
            <a:r>
              <a:rPr lang="en-US" sz="2400" dirty="0">
                <a:latin typeface="+mn-lt"/>
                <a:ea typeface="+mn-ea"/>
                <a:cs typeface="+mn-cs"/>
              </a:rPr>
              <a:t> aux </a:t>
            </a:r>
            <a:r>
              <a:rPr lang="en-US" sz="2400" dirty="0" err="1">
                <a:latin typeface="+mn-lt"/>
                <a:ea typeface="+mn-ea"/>
                <a:cs typeface="+mn-cs"/>
              </a:rPr>
              <a:t>personnes</a:t>
            </a:r>
            <a:r>
              <a:rPr lang="en-US" sz="2400" dirty="0">
                <a:latin typeface="+mn-lt"/>
                <a:ea typeface="+mn-ea"/>
                <a:cs typeface="+mn-cs"/>
              </a:rPr>
              <a:t> de </a:t>
            </a:r>
            <a:r>
              <a:rPr lang="en-US" sz="2400" dirty="0" err="1">
                <a:latin typeface="+mn-lt"/>
                <a:ea typeface="+mn-ea"/>
                <a:cs typeface="+mn-cs"/>
              </a:rPr>
              <a:t>penser</a:t>
            </a:r>
            <a:r>
              <a:rPr lang="en-US" sz="2400" dirty="0">
                <a:latin typeface="+mn-lt"/>
                <a:ea typeface="+mn-ea"/>
                <a:cs typeface="+mn-cs"/>
              </a:rPr>
              <a:t> et </a:t>
            </a:r>
            <a:r>
              <a:rPr lang="en-US" sz="2400" dirty="0" err="1">
                <a:latin typeface="+mn-lt"/>
                <a:ea typeface="+mn-ea"/>
                <a:cs typeface="+mn-cs"/>
              </a:rPr>
              <a:t>d’agir</a:t>
            </a:r>
            <a:r>
              <a:rPr lang="en-US" sz="2400" dirty="0">
                <a:latin typeface="+mn-lt"/>
                <a:ea typeface="+mn-ea"/>
                <a:cs typeface="+mn-cs"/>
              </a:rPr>
              <a:t> par </a:t>
            </a:r>
            <a:r>
              <a:rPr lang="en-US" sz="2400" dirty="0" err="1">
                <a:latin typeface="+mn-lt"/>
                <a:ea typeface="+mn-ea"/>
                <a:cs typeface="+mn-cs"/>
              </a:rPr>
              <a:t>elles</a:t>
            </a:r>
            <a:r>
              <a:rPr lang="en-US" sz="2400" dirty="0">
                <a:latin typeface="+mn-lt"/>
                <a:ea typeface="+mn-ea"/>
                <a:cs typeface="+mn-cs"/>
              </a:rPr>
              <a:t>-meme.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5CF72020-72AC-B93F-3A25-87CABC3A5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187"/>
          <a:stretch/>
        </p:blipFill>
        <p:spPr>
          <a:xfrm>
            <a:off x="0" y="5430644"/>
            <a:ext cx="12192000" cy="1427356"/>
          </a:xfrm>
          <a:prstGeom prst="rect">
            <a:avLst/>
          </a:prstGeom>
        </p:spPr>
      </p:pic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A724CE46-27A6-2BCA-D6CB-166CFEE7A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6421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fld id="{DB7C49F0-203E-4014-8E82-4BE00B58170C}" type="slidenum"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defTabSz="457200">
                <a:spcAft>
                  <a:spcPts val="600"/>
                </a:spcAft>
              </a:pPr>
              <a:t>2</a:t>
            </a:fld>
            <a:endParaRPr lang="en-US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81899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BE903F5-029D-4817-9F1B-7626CCA00F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1976" y="2137494"/>
            <a:ext cx="6802800" cy="4569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4430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F0F1697-9786-4A79-90D3-D556568B404D}"/>
              </a:ext>
            </a:extLst>
          </p:cNvPr>
          <p:cNvSpPr/>
          <p:nvPr/>
        </p:nvSpPr>
        <p:spPr>
          <a:xfrm>
            <a:off x="-145981" y="2720459"/>
            <a:ext cx="3892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fr-FR" dirty="0">
                <a:solidFill>
                  <a:schemeClr val="bg1"/>
                </a:solidFill>
              </a:rPr>
              <a:t>Une </a:t>
            </a:r>
            <a:r>
              <a:rPr lang="fr-FR" dirty="0"/>
              <a:t>autre façon de voir les choses :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BD9E989-4B19-494F-B5D5-85F72A0D1F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058" y="2404994"/>
            <a:ext cx="7842619" cy="4301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0507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F18A543-918B-4FE1-9284-F93967B791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1826" y="2438400"/>
            <a:ext cx="7820414" cy="4289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3015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33DC65AF-BE22-47BA-A41B-087B9FDC24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2396488"/>
            <a:ext cx="7858124" cy="4310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277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bg2">
                <a:shade val="92000"/>
                <a:satMod val="140000"/>
                <a:lumMod val="11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5D1C0F6D-5AB0-457D-A2E5-4B8E77E390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D56A97F-536A-4D70-BE3C-46ED7477A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0D0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C8F27DD5-AB09-4348-AEAE-38DD5BF3BA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284159"/>
          </a:xfrm>
          <a:prstGeom prst="rect">
            <a:avLst/>
          </a:prstGeom>
          <a:ln>
            <a:noFill/>
          </a:ln>
          <a:effectLst>
            <a:outerShdw blurRad="88900"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6A7A0FF-4587-49B5-8921-77EC5D9F3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511" y="1757362"/>
            <a:ext cx="6104862" cy="4308475"/>
          </a:xfrm>
        </p:spPr>
        <p:txBody>
          <a:bodyPr anchor="t">
            <a:normAutofit/>
          </a:bodyPr>
          <a:lstStyle/>
          <a:p>
            <a:pPr algn="l"/>
            <a:r>
              <a:rPr lang="fr-FR" sz="3200" dirty="0"/>
              <a:t>Une lecture des situations a travers les niveaux de souffrance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53C5A921-BA58-4528-AC2B-43EFC3933A7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960526" y="1757361"/>
            <a:ext cx="4984963" cy="4308476"/>
          </a:xfrm>
        </p:spPr>
        <p:txBody>
          <a:bodyPr>
            <a:normAutofit/>
          </a:bodyPr>
          <a:lstStyle/>
          <a:p>
            <a:r>
              <a:rPr lang="fr-FR" sz="2400" cap="none" dirty="0">
                <a:latin typeface="Arial" panose="020B0604020202020204" pitchFamily="34" charset="0"/>
                <a:cs typeface="Arial" panose="020B0604020202020204" pitchFamily="34" charset="0"/>
              </a:rPr>
              <a:t>Le passage à l’acte et le recours à l’acte en tant que symptômes.</a:t>
            </a:r>
          </a:p>
          <a:p>
            <a:endParaRPr lang="fr-FR" sz="32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8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sz="18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8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8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8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17">
            <a:extLst>
              <a:ext uri="{FF2B5EF4-FFF2-40B4-BE49-F238E27FC236}">
                <a16:creationId xmlns:a16="http://schemas.microsoft.com/office/drawing/2014/main" id="{522BA091-022A-4EB4-BBA0-0309BF5F9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187"/>
          <a:stretch/>
        </p:blipFill>
        <p:spPr>
          <a:xfrm>
            <a:off x="0" y="5430644"/>
            <a:ext cx="12192000" cy="1427356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5C6856D-F5CF-41FE-B98C-13B017FA2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6421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B7C49F0-203E-4014-8E82-4BE00B58170C}" type="slidenum">
              <a:rPr lang="fr-FR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24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561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>
            <a:extLst>
              <a:ext uri="{FF2B5EF4-FFF2-40B4-BE49-F238E27FC236}">
                <a16:creationId xmlns:a16="http://schemas.microsoft.com/office/drawing/2014/main" id="{91AE020A-B597-4008-AAB8-1D2F5B5AA95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2966" y="895160"/>
          <a:ext cx="10560581" cy="55317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9046806" imgH="5292004" progId="Word.Document.8">
                  <p:embed/>
                </p:oleObj>
              </mc:Choice>
              <mc:Fallback>
                <p:oleObj name="Document" r:id="rId3" imgW="9046806" imgH="5292004" progId="Word.Document.8">
                  <p:embed/>
                  <p:pic>
                    <p:nvPicPr>
                      <p:cNvPr id="3" name="Objet 2">
                        <a:extLst>
                          <a:ext uri="{FF2B5EF4-FFF2-40B4-BE49-F238E27FC236}">
                            <a16:creationId xmlns:a16="http://schemas.microsoft.com/office/drawing/2014/main" id="{91AE020A-B597-4008-AAB8-1D2F5B5AA9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92966" y="895160"/>
                        <a:ext cx="10560581" cy="55317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id="{3788E4A8-A8B6-411D-8F9B-85CCA0B338BE}"/>
              </a:ext>
            </a:extLst>
          </p:cNvPr>
          <p:cNvSpPr txBox="1"/>
          <p:nvPr/>
        </p:nvSpPr>
        <p:spPr>
          <a:xfrm>
            <a:off x="940526" y="6244046"/>
            <a:ext cx="9945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Formation à la pédagogie non punitive PNP – Contacts : roland.coenen1@telenet.be</a:t>
            </a:r>
          </a:p>
          <a:p>
            <a:pPr algn="ctr"/>
            <a:r>
              <a:rPr lang="fr-FR" dirty="0"/>
              <a:t>Articles à télécharger : www.roland-coenen.com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3ADFB04-F67D-4521-8155-E4ECB4DFFA17}"/>
              </a:ext>
            </a:extLst>
          </p:cNvPr>
          <p:cNvSpPr txBox="1"/>
          <p:nvPr/>
        </p:nvSpPr>
        <p:spPr>
          <a:xfrm>
            <a:off x="627017" y="248829"/>
            <a:ext cx="10626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/>
              <a:t>Grille contextuelle et baromètre des souffrances.</a:t>
            </a:r>
            <a:endParaRPr lang="fr-FR"/>
          </a:p>
          <a:p>
            <a:pPr algn="ctr"/>
            <a:r>
              <a:rPr lang="fr-FR" b="1"/>
              <a:t>Roland Coenen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567608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>
            <a:extLst>
              <a:ext uri="{FF2B5EF4-FFF2-40B4-BE49-F238E27FC236}">
                <a16:creationId xmlns:a16="http://schemas.microsoft.com/office/drawing/2014/main" id="{91AE020A-B597-4008-AAB8-1D2F5B5AA95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2966" y="895160"/>
          <a:ext cx="10560581" cy="55317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9046806" imgH="5292004" progId="Word.Document.8">
                  <p:embed/>
                </p:oleObj>
              </mc:Choice>
              <mc:Fallback>
                <p:oleObj name="Document" r:id="rId3" imgW="9046806" imgH="5292004" progId="Word.Document.8">
                  <p:embed/>
                  <p:pic>
                    <p:nvPicPr>
                      <p:cNvPr id="3" name="Objet 2">
                        <a:extLst>
                          <a:ext uri="{FF2B5EF4-FFF2-40B4-BE49-F238E27FC236}">
                            <a16:creationId xmlns:a16="http://schemas.microsoft.com/office/drawing/2014/main" id="{91AE020A-B597-4008-AAB8-1D2F5B5AA9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92966" y="895160"/>
                        <a:ext cx="10560581" cy="55317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id="{3788E4A8-A8B6-411D-8F9B-85CCA0B338BE}"/>
              </a:ext>
            </a:extLst>
          </p:cNvPr>
          <p:cNvSpPr txBox="1"/>
          <p:nvPr/>
        </p:nvSpPr>
        <p:spPr>
          <a:xfrm>
            <a:off x="940526" y="6244046"/>
            <a:ext cx="9945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Formation à la pédagogie non punitive PNP – Contacts : roland.coenen1@telenet.be</a:t>
            </a:r>
          </a:p>
          <a:p>
            <a:pPr algn="ctr"/>
            <a:r>
              <a:rPr lang="fr-FR" dirty="0"/>
              <a:t>Articles à télécharger : www.roland-coenen.com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3ADFB04-F67D-4521-8155-E4ECB4DFFA17}"/>
              </a:ext>
            </a:extLst>
          </p:cNvPr>
          <p:cNvSpPr txBox="1"/>
          <p:nvPr/>
        </p:nvSpPr>
        <p:spPr>
          <a:xfrm>
            <a:off x="627017" y="248829"/>
            <a:ext cx="10626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/>
              <a:t>Grille contextuelle et baromètre des souffrances.</a:t>
            </a:r>
            <a:endParaRPr lang="fr-FR"/>
          </a:p>
          <a:p>
            <a:pPr algn="ctr"/>
            <a:r>
              <a:rPr lang="fr-FR" b="1"/>
              <a:t>Roland Coenen</a:t>
            </a:r>
            <a:endParaRPr lang="fr-FR" dirty="0"/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D73BA4CE-D35E-463A-9BD2-CEFF5BC7A4DB}"/>
              </a:ext>
            </a:extLst>
          </p:cNvPr>
          <p:cNvSpPr/>
          <p:nvPr/>
        </p:nvSpPr>
        <p:spPr>
          <a:xfrm>
            <a:off x="1570024" y="3382368"/>
            <a:ext cx="722811" cy="55734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CDEAC7F7-17B7-4D3C-9E8B-8C2E6525E5A6}"/>
              </a:ext>
            </a:extLst>
          </p:cNvPr>
          <p:cNvSpPr/>
          <p:nvPr/>
        </p:nvSpPr>
        <p:spPr>
          <a:xfrm>
            <a:off x="5551714" y="3382368"/>
            <a:ext cx="722811" cy="55734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163D2B58-B490-4218-8F1D-73239103656F}"/>
              </a:ext>
            </a:extLst>
          </p:cNvPr>
          <p:cNvSpPr/>
          <p:nvPr/>
        </p:nvSpPr>
        <p:spPr>
          <a:xfrm>
            <a:off x="3287486" y="5501919"/>
            <a:ext cx="722811" cy="557349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5693D33D-C030-4A4C-9A9B-3FD481233B7F}"/>
              </a:ext>
            </a:extLst>
          </p:cNvPr>
          <p:cNvSpPr/>
          <p:nvPr/>
        </p:nvSpPr>
        <p:spPr>
          <a:xfrm>
            <a:off x="5578876" y="5501920"/>
            <a:ext cx="722811" cy="55734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71D61A8C-BBF1-4F20-91C6-5B60F037E26E}"/>
              </a:ext>
            </a:extLst>
          </p:cNvPr>
          <p:cNvSpPr/>
          <p:nvPr/>
        </p:nvSpPr>
        <p:spPr>
          <a:xfrm>
            <a:off x="9807923" y="3357547"/>
            <a:ext cx="722811" cy="55734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B25C126A-6C65-423C-A934-A8675A786156}"/>
              </a:ext>
            </a:extLst>
          </p:cNvPr>
          <p:cNvSpPr/>
          <p:nvPr/>
        </p:nvSpPr>
        <p:spPr>
          <a:xfrm>
            <a:off x="1915886" y="5594308"/>
            <a:ext cx="722811" cy="557349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9BF64733-9D0D-46D9-A1D5-74AA7BB7EF48}"/>
              </a:ext>
            </a:extLst>
          </p:cNvPr>
          <p:cNvSpPr/>
          <p:nvPr/>
        </p:nvSpPr>
        <p:spPr>
          <a:xfrm>
            <a:off x="7817079" y="3357547"/>
            <a:ext cx="722811" cy="557349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746E9994-5DCF-48D1-A59A-9B7D7580CF7F}"/>
              </a:ext>
            </a:extLst>
          </p:cNvPr>
          <p:cNvSpPr/>
          <p:nvPr/>
        </p:nvSpPr>
        <p:spPr>
          <a:xfrm>
            <a:off x="3560869" y="3413869"/>
            <a:ext cx="722811" cy="557349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F1F938CC-8DCD-4DD9-8412-2CF46B5F605F}"/>
              </a:ext>
            </a:extLst>
          </p:cNvPr>
          <p:cNvSpPr/>
          <p:nvPr/>
        </p:nvSpPr>
        <p:spPr>
          <a:xfrm>
            <a:off x="7693400" y="5501918"/>
            <a:ext cx="722811" cy="557349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88CF176E-7688-40B5-BD8B-182B1F0DBED3}"/>
              </a:ext>
            </a:extLst>
          </p:cNvPr>
          <p:cNvSpPr/>
          <p:nvPr/>
        </p:nvSpPr>
        <p:spPr>
          <a:xfrm>
            <a:off x="9807924" y="5501917"/>
            <a:ext cx="722811" cy="55734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69283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bg2">
                <a:shade val="92000"/>
                <a:satMod val="140000"/>
                <a:lumMod val="11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D1C0F6D-5AB0-457D-A2E5-4B8E77E390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D56A97F-536A-4D70-BE3C-46ED7477A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0D0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C8F27DD5-AB09-4348-AEAE-38DD5BF3BA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284159"/>
          </a:xfrm>
          <a:prstGeom prst="rect">
            <a:avLst/>
          </a:prstGeom>
          <a:ln>
            <a:noFill/>
          </a:ln>
          <a:effectLst>
            <a:outerShdw blurRad="88900"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6A7A0FF-4587-49B5-8921-77EC5D9F3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250" y="1274762"/>
            <a:ext cx="4473770" cy="4308475"/>
          </a:xfrm>
        </p:spPr>
        <p:txBody>
          <a:bodyPr anchor="t">
            <a:normAutofit/>
          </a:bodyPr>
          <a:lstStyle/>
          <a:p>
            <a:pPr algn="l"/>
            <a:r>
              <a:rPr lang="fr-FR" sz="3200" dirty="0"/>
              <a:t>une culture de l’apaisement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D1C3A88-B70C-415E-B171-2B50F242C97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12142" y="700088"/>
            <a:ext cx="5815914" cy="4308475"/>
          </a:xfrm>
        </p:spPr>
        <p:txBody>
          <a:bodyPr>
            <a:normAutofit/>
          </a:bodyPr>
          <a:lstStyle/>
          <a:p>
            <a:endParaRPr lang="fr-FR" sz="18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400" cap="none" dirty="0">
                <a:latin typeface="Arial" panose="020B0604020202020204" pitchFamily="34" charset="0"/>
                <a:cs typeface="Arial" panose="020B0604020202020204" pitchFamily="34" charset="0"/>
              </a:rPr>
              <a:t>Exercices </a:t>
            </a:r>
            <a:r>
              <a:rPr lang="fr-FR" sz="2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psycho-corporels</a:t>
            </a:r>
            <a:r>
              <a:rPr lang="fr-FR" sz="2400" cap="none" dirty="0">
                <a:latin typeface="Arial" panose="020B0604020202020204" pitchFamily="34" charset="0"/>
                <a:cs typeface="Arial" panose="020B0604020202020204" pitchFamily="34" charset="0"/>
              </a:rPr>
              <a:t>, relaxation, respiration, …</a:t>
            </a:r>
          </a:p>
          <a:p>
            <a:r>
              <a:rPr lang="fr-FR" sz="2400" cap="none" dirty="0">
                <a:latin typeface="Arial" panose="020B0604020202020204" pitchFamily="34" charset="0"/>
                <a:cs typeface="Arial" panose="020B0604020202020204" pitchFamily="34" charset="0"/>
              </a:rPr>
              <a:t>Individuellement et collectivement</a:t>
            </a:r>
          </a:p>
          <a:p>
            <a:r>
              <a:rPr lang="fr-FR" sz="2400" cap="none" dirty="0">
                <a:latin typeface="Arial" panose="020B0604020202020204" pitchFamily="34" charset="0"/>
                <a:cs typeface="Arial" panose="020B0604020202020204" pitchFamily="34" charset="0"/>
              </a:rPr>
              <a:t>Ritualisé et improvisé</a:t>
            </a:r>
          </a:p>
          <a:p>
            <a:endParaRPr lang="fr-FR" sz="18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sz="18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8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8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8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22BA091-022A-4EB4-BBA0-0309BF5F9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187"/>
          <a:stretch/>
        </p:blipFill>
        <p:spPr>
          <a:xfrm>
            <a:off x="0" y="5430644"/>
            <a:ext cx="12192000" cy="1427356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5C6856D-F5CF-41FE-B98C-13B017FA2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6421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B7C49F0-203E-4014-8E82-4BE00B58170C}" type="slidenum">
              <a:rPr lang="fr-FR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27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4978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bg2">
                <a:shade val="92000"/>
                <a:satMod val="140000"/>
                <a:lumMod val="11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D1C0F6D-5AB0-457D-A2E5-4B8E77E390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D56A97F-536A-4D70-BE3C-46ED7477A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0D0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C8F27DD5-AB09-4348-AEAE-38DD5BF3BA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284159"/>
          </a:xfrm>
          <a:prstGeom prst="rect">
            <a:avLst/>
          </a:prstGeom>
          <a:ln>
            <a:noFill/>
          </a:ln>
          <a:effectLst>
            <a:outerShdw blurRad="88900"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6A7A0FF-4587-49B5-8921-77EC5D9F3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778" y="1965553"/>
            <a:ext cx="3961857" cy="4308475"/>
          </a:xfrm>
        </p:spPr>
        <p:txBody>
          <a:bodyPr anchor="t">
            <a:normAutofit/>
          </a:bodyPr>
          <a:lstStyle/>
          <a:p>
            <a:pPr algn="l"/>
            <a:r>
              <a:rPr lang="fr-FR" sz="3200" dirty="0"/>
              <a:t>Des décharges émotionnelles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D1C3A88-B70C-415E-B171-2B50F242C97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48565" y="1274762"/>
            <a:ext cx="6623305" cy="4308476"/>
          </a:xfrm>
        </p:spPr>
        <p:txBody>
          <a:bodyPr>
            <a:normAutofit/>
          </a:bodyPr>
          <a:lstStyle/>
          <a:p>
            <a:endParaRPr lang="fr-FR" sz="24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400" cap="none" dirty="0">
                <a:latin typeface="Arial" panose="020B0604020202020204" pitchFamily="34" charset="0"/>
                <a:cs typeface="Arial" panose="020B0604020202020204" pitchFamily="34" charset="0"/>
              </a:rPr>
              <a:t> Planifiées, ritualisées, </a:t>
            </a:r>
          </a:p>
          <a:p>
            <a:r>
              <a:rPr lang="fr-FR" sz="2400" cap="none" dirty="0">
                <a:latin typeface="Arial" panose="020B0604020202020204" pitchFamily="34" charset="0"/>
                <a:cs typeface="Arial" panose="020B0604020202020204" pitchFamily="34" charset="0"/>
              </a:rPr>
              <a:t> Individuellement et collectivement</a:t>
            </a:r>
          </a:p>
          <a:p>
            <a:r>
              <a:rPr lang="fr-FR" sz="2400" cap="none" dirty="0">
                <a:latin typeface="Arial" panose="020B0604020202020204" pitchFamily="34" charset="0"/>
                <a:cs typeface="Arial" panose="020B0604020202020204" pitchFamily="34" charset="0"/>
              </a:rPr>
              <a:t> Du sur-mesure au cas par cas</a:t>
            </a:r>
          </a:p>
          <a:p>
            <a:endParaRPr lang="fr-FR" sz="28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sz="28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8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8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8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22BA091-022A-4EB4-BBA0-0309BF5F9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187"/>
          <a:stretch/>
        </p:blipFill>
        <p:spPr>
          <a:xfrm>
            <a:off x="0" y="5430644"/>
            <a:ext cx="12192000" cy="1427356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5C6856D-F5CF-41FE-B98C-13B017FA2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6421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B7C49F0-203E-4014-8E82-4BE00B58170C}" type="slidenum">
              <a:rPr lang="fr-FR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28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3894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bg2">
                <a:shade val="92000"/>
                <a:satMod val="140000"/>
                <a:lumMod val="11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D1C0F6D-5AB0-457D-A2E5-4B8E77E390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D56A97F-536A-4D70-BE3C-46ED7477A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0D0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C8F27DD5-AB09-4348-AEAE-38DD5BF3BA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284159"/>
          </a:xfrm>
          <a:prstGeom prst="rect">
            <a:avLst/>
          </a:prstGeom>
          <a:ln>
            <a:noFill/>
          </a:ln>
          <a:effectLst>
            <a:outerShdw blurRad="88900"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6A7A0FF-4587-49B5-8921-77EC5D9F3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159" y="1274762"/>
            <a:ext cx="3418784" cy="4308475"/>
          </a:xfrm>
        </p:spPr>
        <p:txBody>
          <a:bodyPr anchor="t">
            <a:normAutofit/>
          </a:bodyPr>
          <a:lstStyle/>
          <a:p>
            <a:pPr algn="l"/>
            <a:r>
              <a:rPr lang="fr-FR" sz="3200" dirty="0"/>
              <a:t>Ritualiser / structurer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D1C3A88-B70C-415E-B171-2B50F242C97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54295" y="643466"/>
            <a:ext cx="6623305" cy="4308476"/>
          </a:xfrm>
        </p:spPr>
        <p:txBody>
          <a:bodyPr>
            <a:normAutofit/>
          </a:bodyPr>
          <a:lstStyle/>
          <a:p>
            <a:endParaRPr lang="fr-FR" sz="24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400" cap="none" dirty="0">
                <a:latin typeface="Arial" panose="020B0604020202020204" pitchFamily="34" charset="0"/>
                <a:cs typeface="Arial" panose="020B0604020202020204" pitchFamily="34" charset="0"/>
              </a:rPr>
              <a:t>Les rituels du quotidien, de la semaine, du mois…</a:t>
            </a:r>
          </a:p>
          <a:p>
            <a:r>
              <a:rPr lang="fr-FR" sz="2400" cap="none" dirty="0">
                <a:latin typeface="Arial" panose="020B0604020202020204" pitchFamily="34" charset="0"/>
                <a:cs typeface="Arial" panose="020B0604020202020204" pitchFamily="34" charset="0"/>
              </a:rPr>
              <a:t>Repères dans l’espace</a:t>
            </a:r>
          </a:p>
          <a:p>
            <a:r>
              <a:rPr lang="fr-FR" sz="2400" cap="none" dirty="0">
                <a:latin typeface="Arial" panose="020B0604020202020204" pitchFamily="34" charset="0"/>
                <a:cs typeface="Arial" panose="020B0604020202020204" pitchFamily="34" charset="0"/>
              </a:rPr>
              <a:t>Repères dans le temps (affichage unifié, accessible à tous)</a:t>
            </a:r>
          </a:p>
          <a:p>
            <a:endParaRPr lang="fr-FR" sz="18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sz="18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8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8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8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22BA091-022A-4EB4-BBA0-0309BF5F9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187"/>
          <a:stretch/>
        </p:blipFill>
        <p:spPr>
          <a:xfrm>
            <a:off x="0" y="5430644"/>
            <a:ext cx="12192000" cy="1427356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5C6856D-F5CF-41FE-B98C-13B017FA2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6421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B7C49F0-203E-4014-8E82-4BE00B58170C}" type="slidenum">
              <a:rPr lang="fr-FR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29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4664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36" y="768263"/>
            <a:ext cx="8670949" cy="5994121"/>
          </a:xfr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ADAC9-D325-4C58-AA70-229043EBB672}" type="slidenum">
              <a:rPr lang="fr-FR" altLang="fr-FR" smtClean="0"/>
              <a:pPr/>
              <a:t>3</a:t>
            </a:fld>
            <a:endParaRPr lang="fr-FR" altLang="fr-FR"/>
          </a:p>
        </p:txBody>
      </p:sp>
      <p:sp>
        <p:nvSpPr>
          <p:cNvPr id="5" name="ZoneTexte 4"/>
          <p:cNvSpPr txBox="1"/>
          <p:nvPr/>
        </p:nvSpPr>
        <p:spPr>
          <a:xfrm>
            <a:off x="9864971" y="6100312"/>
            <a:ext cx="1723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Roland COENEN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09847" y="108785"/>
            <a:ext cx="49449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Quand tout va bien : </a:t>
            </a:r>
          </a:p>
        </p:txBody>
      </p:sp>
    </p:spTree>
    <p:extLst>
      <p:ext uri="{BB962C8B-B14F-4D97-AF65-F5344CB8AC3E}">
        <p14:creationId xmlns:p14="http://schemas.microsoft.com/office/powerpoint/2010/main" val="3106369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bg2">
                <a:shade val="92000"/>
                <a:satMod val="140000"/>
                <a:lumMod val="11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D1C0F6D-5AB0-457D-A2E5-4B8E77E390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D56A97F-536A-4D70-BE3C-46ED7477A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0D0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C8F27DD5-AB09-4348-AEAE-38DD5BF3BA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284159"/>
          </a:xfrm>
          <a:prstGeom prst="rect">
            <a:avLst/>
          </a:prstGeom>
          <a:ln>
            <a:noFill/>
          </a:ln>
          <a:effectLst>
            <a:outerShdw blurRad="88900"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6A7A0FF-4587-49B5-8921-77EC5D9F3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592" y="1574800"/>
            <a:ext cx="3418784" cy="4308475"/>
          </a:xfrm>
        </p:spPr>
        <p:txBody>
          <a:bodyPr anchor="t">
            <a:normAutofit/>
          </a:bodyPr>
          <a:lstStyle/>
          <a:p>
            <a:pPr algn="l"/>
            <a:r>
              <a:rPr lang="fr-FR" sz="3200" dirty="0"/>
              <a:t>Jouer / plaisir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D1C3A88-B70C-415E-B171-2B50F242C97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949103" y="1501557"/>
            <a:ext cx="6623305" cy="4308476"/>
          </a:xfrm>
        </p:spPr>
        <p:txBody>
          <a:bodyPr>
            <a:normAutofit/>
          </a:bodyPr>
          <a:lstStyle/>
          <a:p>
            <a:r>
              <a:rPr lang="fr-FR" sz="2400" cap="none" dirty="0">
                <a:latin typeface="Arial" panose="020B0604020202020204" pitchFamily="34" charset="0"/>
                <a:cs typeface="Arial" panose="020B0604020202020204" pitchFamily="34" charset="0"/>
              </a:rPr>
              <a:t>Jouer avec eux</a:t>
            </a:r>
          </a:p>
          <a:p>
            <a:r>
              <a:rPr lang="fr-FR" sz="2400" cap="none" dirty="0">
                <a:latin typeface="Arial" panose="020B0604020202020204" pitchFamily="34" charset="0"/>
                <a:cs typeface="Arial" panose="020B0604020202020204" pitchFamily="34" charset="0"/>
              </a:rPr>
              <a:t>Les laisser jouer</a:t>
            </a:r>
          </a:p>
          <a:p>
            <a:r>
              <a:rPr lang="fr-FR" sz="2400" cap="none" dirty="0">
                <a:latin typeface="Arial" panose="020B0604020202020204" pitchFamily="34" charset="0"/>
                <a:cs typeface="Arial" panose="020B0604020202020204" pitchFamily="34" charset="0"/>
              </a:rPr>
              <a:t>Le plaisir : un besoin aussi fondamental que manger, boire, dormir…</a:t>
            </a:r>
          </a:p>
          <a:p>
            <a:r>
              <a:rPr lang="fr-FR" sz="2400" cap="none" dirty="0">
                <a:latin typeface="Arial" panose="020B0604020202020204" pitchFamily="34" charset="0"/>
                <a:cs typeface="Arial" panose="020B0604020202020204" pitchFamily="34" charset="0"/>
              </a:rPr>
              <a:t>Vers une intériorisation de la règle </a:t>
            </a:r>
          </a:p>
          <a:p>
            <a:endParaRPr lang="fr-FR" sz="18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sz="18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8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8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8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22BA091-022A-4EB4-BBA0-0309BF5F9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187"/>
          <a:stretch/>
        </p:blipFill>
        <p:spPr>
          <a:xfrm>
            <a:off x="0" y="5430644"/>
            <a:ext cx="12192000" cy="1427356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5C6856D-F5CF-41FE-B98C-13B017FA2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6421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B7C49F0-203E-4014-8E82-4BE00B58170C}" type="slidenum">
              <a:rPr lang="fr-FR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30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5455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bg2">
                <a:shade val="92000"/>
                <a:satMod val="140000"/>
                <a:lumMod val="110000"/>
              </a:schemeClr>
            </a:gs>
          </a:gsLst>
          <a:lin ang="54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A0CA6BB-32D5-0FA1-B4AD-D3D4A26EC0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D1C0F6D-5AB0-457D-A2E5-4B8E77E390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D56A97F-536A-4D70-BE3C-46ED7477A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0D0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C8F27DD5-AB09-4348-AEAE-38DD5BF3BA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284159"/>
          </a:xfrm>
          <a:prstGeom prst="rect">
            <a:avLst/>
          </a:prstGeom>
          <a:ln>
            <a:noFill/>
          </a:ln>
          <a:effectLst>
            <a:outerShdw blurRad="88900"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3187158-B904-D8DE-007B-E7F8C2CB4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946" y="748051"/>
            <a:ext cx="4126614" cy="4308475"/>
          </a:xfrm>
        </p:spPr>
        <p:txBody>
          <a:bodyPr anchor="t">
            <a:normAutofit/>
          </a:bodyPr>
          <a:lstStyle/>
          <a:p>
            <a:pPr algn="l"/>
            <a:r>
              <a:rPr lang="fr-FR" sz="3200" dirty="0"/>
              <a:t>Traitement institutionnel des transgressions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EF80269-567C-37CC-C108-04B7BB23CC3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54295" y="643466"/>
            <a:ext cx="7331759" cy="5604934"/>
          </a:xfrm>
        </p:spPr>
        <p:txBody>
          <a:bodyPr>
            <a:normAutofit fontScale="92500" lnSpcReduction="20000"/>
          </a:bodyPr>
          <a:lstStyle/>
          <a:p>
            <a:r>
              <a:rPr lang="fr-FR" sz="2800" cap="none" dirty="0">
                <a:latin typeface="Arial" panose="020B0604020202020204" pitchFamily="34" charset="0"/>
                <a:cs typeface="Arial" panose="020B0604020202020204" pitchFamily="34" charset="0"/>
              </a:rPr>
              <a:t>Garantir la permanence du lien</a:t>
            </a:r>
          </a:p>
          <a:p>
            <a:r>
              <a:rPr lang="fr-FR" sz="2800" cap="none" dirty="0">
                <a:latin typeface="Arial" panose="020B0604020202020204" pitchFamily="34" charset="0"/>
                <a:cs typeface="Arial" panose="020B0604020202020204" pitchFamily="34" charset="0"/>
              </a:rPr>
              <a:t>Distinguer la personne de ses actes</a:t>
            </a:r>
          </a:p>
          <a:p>
            <a:r>
              <a:rPr lang="fr-FR" sz="2800" cap="none" dirty="0">
                <a:latin typeface="Arial" panose="020B0604020202020204" pitchFamily="34" charset="0"/>
                <a:cs typeface="Arial" panose="020B0604020202020204" pitchFamily="34" charset="0"/>
              </a:rPr>
              <a:t>Garantir la page blanche</a:t>
            </a:r>
          </a:p>
          <a:p>
            <a:r>
              <a:rPr lang="fr-FR" sz="2800" cap="none" dirty="0">
                <a:latin typeface="Arial" panose="020B0604020202020204" pitchFamily="34" charset="0"/>
                <a:cs typeface="Arial" panose="020B0604020202020204" pitchFamily="34" charset="0"/>
              </a:rPr>
              <a:t>Éviter toute décision sous le coup de l’émotion</a:t>
            </a:r>
          </a:p>
          <a:p>
            <a:r>
              <a:rPr lang="fr-FR" sz="2800" cap="none" dirty="0">
                <a:latin typeface="Arial" panose="020B0604020202020204" pitchFamily="34" charset="0"/>
                <a:cs typeface="Arial" panose="020B0604020202020204" pitchFamily="34" charset="0"/>
              </a:rPr>
              <a:t>Garantir l’absence de tout ressenti d’humiliation</a:t>
            </a:r>
          </a:p>
          <a:p>
            <a:r>
              <a:rPr lang="fr-FR" sz="2800" cap="none" dirty="0">
                <a:latin typeface="Arial" panose="020B0604020202020204" pitchFamily="34" charset="0"/>
                <a:cs typeface="Arial" panose="020B0604020202020204" pitchFamily="34" charset="0"/>
              </a:rPr>
              <a:t>Le </a:t>
            </a:r>
            <a:r>
              <a:rPr lang="fr-FR" sz="2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Cdse</a:t>
            </a:r>
            <a:r>
              <a:rPr lang="fr-FR" sz="2800" cap="none" dirty="0">
                <a:latin typeface="Arial" panose="020B0604020202020204" pitchFamily="34" charset="0"/>
                <a:cs typeface="Arial" panose="020B0604020202020204" pitchFamily="34" charset="0"/>
              </a:rPr>
              <a:t> valide la parole de l’éducateur plutôt que d’incarner l’autorité à sa place.</a:t>
            </a:r>
          </a:p>
          <a:p>
            <a:r>
              <a:rPr lang="fr-FR" sz="2800" cap="none" dirty="0">
                <a:latin typeface="Arial" panose="020B0604020202020204" pitchFamily="34" charset="0"/>
                <a:cs typeface="Arial" panose="020B0604020202020204" pitchFamily="34" charset="0"/>
              </a:rPr>
              <a:t>Prioriser le temps individuel, les EI obligatoires en termes de sanction</a:t>
            </a:r>
          </a:p>
          <a:p>
            <a:r>
              <a:rPr lang="fr-FR" sz="2800" cap="none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marL="0" indent="0">
              <a:buNone/>
            </a:pPr>
            <a:endParaRPr lang="fr-FR" sz="18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sz="18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8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8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8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22BA091-022A-4EB4-BBA0-0309BF5F9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187"/>
          <a:stretch/>
        </p:blipFill>
        <p:spPr>
          <a:xfrm>
            <a:off x="0" y="5430644"/>
            <a:ext cx="12192000" cy="1427356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803CA01-E53E-3340-99F2-D01239A62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6421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B7C49F0-203E-4014-8E82-4BE00B58170C}" type="slidenum">
              <a:rPr lang="fr-FR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31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4437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>
            <a:extLst>
              <a:ext uri="{FF2B5EF4-FFF2-40B4-BE49-F238E27FC236}">
                <a16:creationId xmlns:a16="http://schemas.microsoft.com/office/drawing/2014/main" id="{E461693E-5BD2-49D8-9522-6583EDEDA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609" y="705395"/>
            <a:ext cx="5933130" cy="5204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AC3F7E11-3051-4216-9EE7-713FDAB39A94}"/>
              </a:ext>
            </a:extLst>
          </p:cNvPr>
          <p:cNvSpPr txBox="1"/>
          <p:nvPr/>
        </p:nvSpPr>
        <p:spPr>
          <a:xfrm>
            <a:off x="5929517" y="5909895"/>
            <a:ext cx="3346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Philippe GELUCK Le Chat</a:t>
            </a:r>
          </a:p>
        </p:txBody>
      </p:sp>
    </p:spTree>
    <p:extLst>
      <p:ext uri="{BB962C8B-B14F-4D97-AF65-F5344CB8AC3E}">
        <p14:creationId xmlns:p14="http://schemas.microsoft.com/office/powerpoint/2010/main" val="38086772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>
          <a:xfrm>
            <a:off x="923731" y="2985796"/>
            <a:ext cx="3788228" cy="3685592"/>
          </a:xfrm>
          <a:prstGeom prst="ellipse">
            <a:avLst/>
          </a:prstGeom>
          <a:gradFill flip="none" rotWithShape="1">
            <a:gsLst>
              <a:gs pos="95700">
                <a:schemeClr val="accent2"/>
              </a:gs>
              <a:gs pos="0">
                <a:srgbClr val="FFFF00"/>
              </a:gs>
              <a:gs pos="100000">
                <a:srgbClr val="FFC000"/>
              </a:gs>
            </a:gsLst>
            <a:lin ang="13500000" scaled="1"/>
            <a:tileRect/>
          </a:gra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1002">
            <a:schemeClr val="l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Anatole</a:t>
            </a:r>
          </a:p>
        </p:txBody>
      </p:sp>
      <p:sp>
        <p:nvSpPr>
          <p:cNvPr id="3" name="Ellipse 2"/>
          <p:cNvSpPr/>
          <p:nvPr/>
        </p:nvSpPr>
        <p:spPr>
          <a:xfrm>
            <a:off x="1311442" y="5053262"/>
            <a:ext cx="1143000" cy="11069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bg1"/>
                </a:solidFill>
              </a:rPr>
              <a:t>Entraide</a:t>
            </a:r>
          </a:p>
        </p:txBody>
      </p:sp>
      <p:sp>
        <p:nvSpPr>
          <p:cNvPr id="33" name="Ellipse 32"/>
          <p:cNvSpPr/>
          <p:nvPr/>
        </p:nvSpPr>
        <p:spPr>
          <a:xfrm>
            <a:off x="1431757" y="3495293"/>
            <a:ext cx="1138989" cy="10467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bg1"/>
                </a:solidFill>
              </a:rPr>
              <a:t>Humour</a:t>
            </a:r>
          </a:p>
        </p:txBody>
      </p:sp>
      <p:sp>
        <p:nvSpPr>
          <p:cNvPr id="34" name="Ellipse 33"/>
          <p:cNvSpPr/>
          <p:nvPr/>
        </p:nvSpPr>
        <p:spPr>
          <a:xfrm>
            <a:off x="2099633" y="5696991"/>
            <a:ext cx="989045" cy="9125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bg1"/>
                </a:solidFill>
              </a:rPr>
              <a:t>leader</a:t>
            </a:r>
          </a:p>
        </p:txBody>
      </p:sp>
      <p:sp>
        <p:nvSpPr>
          <p:cNvPr id="35" name="Ellipse 34"/>
          <p:cNvSpPr/>
          <p:nvPr/>
        </p:nvSpPr>
        <p:spPr>
          <a:xfrm>
            <a:off x="2594156" y="3692249"/>
            <a:ext cx="404226" cy="4225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dirty="0">
              <a:solidFill>
                <a:schemeClr val="bg1"/>
              </a:solidFill>
            </a:endParaRPr>
          </a:p>
        </p:txBody>
      </p:sp>
      <p:sp>
        <p:nvSpPr>
          <p:cNvPr id="36" name="Ellipse 35"/>
          <p:cNvSpPr/>
          <p:nvPr/>
        </p:nvSpPr>
        <p:spPr>
          <a:xfrm>
            <a:off x="2746556" y="3844649"/>
            <a:ext cx="404226" cy="4225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dirty="0">
              <a:solidFill>
                <a:schemeClr val="bg1"/>
              </a:solidFill>
            </a:endParaRPr>
          </a:p>
        </p:txBody>
      </p:sp>
      <p:sp>
        <p:nvSpPr>
          <p:cNvPr id="37" name="Ellipse 36"/>
          <p:cNvSpPr/>
          <p:nvPr/>
        </p:nvSpPr>
        <p:spPr>
          <a:xfrm>
            <a:off x="2972079" y="3782769"/>
            <a:ext cx="404226" cy="4225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dirty="0">
              <a:solidFill>
                <a:schemeClr val="bg1"/>
              </a:solidFill>
            </a:endParaRPr>
          </a:p>
        </p:txBody>
      </p:sp>
      <p:sp>
        <p:nvSpPr>
          <p:cNvPr id="38" name="Ellipse 37"/>
          <p:cNvSpPr/>
          <p:nvPr/>
        </p:nvSpPr>
        <p:spPr>
          <a:xfrm>
            <a:off x="2776309" y="3544262"/>
            <a:ext cx="404226" cy="4225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dirty="0">
              <a:solidFill>
                <a:schemeClr val="bg1"/>
              </a:solidFill>
            </a:endParaRPr>
          </a:p>
        </p:txBody>
      </p:sp>
      <p:sp>
        <p:nvSpPr>
          <p:cNvPr id="39" name="Ellipse 38"/>
          <p:cNvSpPr/>
          <p:nvPr/>
        </p:nvSpPr>
        <p:spPr>
          <a:xfrm>
            <a:off x="3347952" y="5452588"/>
            <a:ext cx="530692" cy="5406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dirty="0">
              <a:solidFill>
                <a:schemeClr val="bg1"/>
              </a:solidFill>
            </a:endParaRPr>
          </a:p>
        </p:txBody>
      </p:sp>
      <p:sp>
        <p:nvSpPr>
          <p:cNvPr id="40" name="Ellipse 39"/>
          <p:cNvSpPr/>
          <p:nvPr/>
        </p:nvSpPr>
        <p:spPr>
          <a:xfrm>
            <a:off x="3573475" y="5390708"/>
            <a:ext cx="530692" cy="5406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dirty="0">
              <a:solidFill>
                <a:schemeClr val="bg1"/>
              </a:solidFill>
            </a:endParaRPr>
          </a:p>
        </p:txBody>
      </p:sp>
      <p:sp>
        <p:nvSpPr>
          <p:cNvPr id="41" name="Ellipse 40"/>
          <p:cNvSpPr/>
          <p:nvPr/>
        </p:nvSpPr>
        <p:spPr>
          <a:xfrm>
            <a:off x="3377705" y="5152201"/>
            <a:ext cx="530692" cy="5406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dirty="0">
              <a:solidFill>
                <a:schemeClr val="bg1"/>
              </a:solidFill>
            </a:endParaRPr>
          </a:p>
        </p:txBody>
      </p:sp>
      <p:sp>
        <p:nvSpPr>
          <p:cNvPr id="8" name="Cylindre 7"/>
          <p:cNvSpPr/>
          <p:nvPr/>
        </p:nvSpPr>
        <p:spPr>
          <a:xfrm>
            <a:off x="9554328" y="3945288"/>
            <a:ext cx="1818167" cy="2286440"/>
          </a:xfrm>
          <a:prstGeom prst="can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lèche courbée vers le bas 15"/>
          <p:cNvSpPr/>
          <p:nvPr/>
        </p:nvSpPr>
        <p:spPr>
          <a:xfrm>
            <a:off x="3957551" y="1240845"/>
            <a:ext cx="7189420" cy="2944763"/>
          </a:xfrm>
          <a:prstGeom prst="curved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" name="Ellipse 3"/>
          <p:cNvSpPr/>
          <p:nvPr/>
        </p:nvSpPr>
        <p:spPr>
          <a:xfrm>
            <a:off x="3732027" y="3966813"/>
            <a:ext cx="1286539" cy="124726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/>
              <a:t>agression</a:t>
            </a:r>
          </a:p>
        </p:txBody>
      </p:sp>
      <p:sp>
        <p:nvSpPr>
          <p:cNvPr id="6" name="Éclair 5"/>
          <p:cNvSpPr/>
          <p:nvPr/>
        </p:nvSpPr>
        <p:spPr>
          <a:xfrm rot="3748444">
            <a:off x="4596895" y="2055020"/>
            <a:ext cx="1167629" cy="1278294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Nuage 4"/>
          <p:cNvSpPr/>
          <p:nvPr/>
        </p:nvSpPr>
        <p:spPr>
          <a:xfrm>
            <a:off x="2454442" y="581609"/>
            <a:ext cx="4041399" cy="2060058"/>
          </a:xfrm>
          <a:prstGeom prst="cloud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/>
              <a:t>R</a:t>
            </a:r>
            <a:r>
              <a:rPr lang="fr-FR" sz="1200" dirty="0"/>
              <a:t>econnaissance des faits</a:t>
            </a:r>
          </a:p>
          <a:p>
            <a:r>
              <a:rPr lang="fr-FR" b="1" dirty="0" err="1"/>
              <a:t>R</a:t>
            </a:r>
            <a:r>
              <a:rPr lang="fr-FR" sz="1200" dirty="0" err="1"/>
              <a:t>e</a:t>
            </a:r>
            <a:r>
              <a:rPr lang="fr-FR" sz="1200" dirty="0"/>
              <a:t> contextualisation des faits</a:t>
            </a:r>
          </a:p>
          <a:p>
            <a:r>
              <a:rPr lang="fr-FR" b="1" dirty="0"/>
              <a:t>R</a:t>
            </a:r>
            <a:r>
              <a:rPr lang="fr-FR" sz="1200" dirty="0"/>
              <a:t>echerche de solutions alternatives</a:t>
            </a:r>
          </a:p>
          <a:p>
            <a:pPr algn="ctr"/>
            <a:endParaRPr lang="fr-FR" dirty="0"/>
          </a:p>
        </p:txBody>
      </p:sp>
      <p:sp>
        <p:nvSpPr>
          <p:cNvPr id="19" name="Éclair 18"/>
          <p:cNvSpPr/>
          <p:nvPr/>
        </p:nvSpPr>
        <p:spPr>
          <a:xfrm rot="3748444">
            <a:off x="10949707" y="1689168"/>
            <a:ext cx="1167629" cy="1278294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Nuage 16"/>
          <p:cNvSpPr/>
          <p:nvPr/>
        </p:nvSpPr>
        <p:spPr>
          <a:xfrm>
            <a:off x="8150601" y="533009"/>
            <a:ext cx="4041399" cy="2060058"/>
          </a:xfrm>
          <a:prstGeom prst="cloud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Sanction</a:t>
            </a:r>
          </a:p>
          <a:p>
            <a:pPr algn="ctr"/>
            <a:r>
              <a:rPr lang="fr-FR" dirty="0"/>
              <a:t>Réparation</a:t>
            </a:r>
          </a:p>
        </p:txBody>
      </p:sp>
    </p:spTree>
    <p:extLst>
      <p:ext uri="{BB962C8B-B14F-4D97-AF65-F5344CB8AC3E}">
        <p14:creationId xmlns:p14="http://schemas.microsoft.com/office/powerpoint/2010/main" val="3538686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19" grpId="0" animBg="1"/>
      <p:bldP spid="1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10605247" y="2761130"/>
            <a:ext cx="1335742" cy="1362635"/>
          </a:xfrm>
          <a:prstGeom prst="ellipse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dirty="0"/>
              <a:t>Coup de poing</a:t>
            </a:r>
          </a:p>
        </p:txBody>
      </p:sp>
      <p:sp>
        <p:nvSpPr>
          <p:cNvPr id="7" name="Ellipse 6"/>
          <p:cNvSpPr/>
          <p:nvPr/>
        </p:nvSpPr>
        <p:spPr>
          <a:xfrm>
            <a:off x="7737610" y="2792505"/>
            <a:ext cx="1335742" cy="1362635"/>
          </a:xfrm>
          <a:prstGeom prst="ellipse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dirty="0"/>
              <a:t>Je ne sais pas…</a:t>
            </a:r>
          </a:p>
        </p:txBody>
      </p:sp>
      <p:sp>
        <p:nvSpPr>
          <p:cNvPr id="9" name="Ellipse 8"/>
          <p:cNvSpPr/>
          <p:nvPr/>
        </p:nvSpPr>
        <p:spPr>
          <a:xfrm>
            <a:off x="6074827" y="590259"/>
            <a:ext cx="1335742" cy="1362635"/>
          </a:xfrm>
          <a:prstGeom prst="ellipse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dirty="0"/>
              <a:t>Il m’a regardé</a:t>
            </a:r>
          </a:p>
        </p:txBody>
      </p:sp>
      <p:sp>
        <p:nvSpPr>
          <p:cNvPr id="14" name="Ellipse 13"/>
          <p:cNvSpPr/>
          <p:nvPr/>
        </p:nvSpPr>
        <p:spPr>
          <a:xfrm>
            <a:off x="3329644" y="112936"/>
            <a:ext cx="1335742" cy="1362635"/>
          </a:xfrm>
          <a:prstGeom prst="ellipse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dirty="0"/>
              <a:t>Il ne peut pas me blairer</a:t>
            </a:r>
          </a:p>
        </p:txBody>
      </p:sp>
      <p:sp>
        <p:nvSpPr>
          <p:cNvPr id="16" name="Ellipse 15"/>
          <p:cNvSpPr/>
          <p:nvPr/>
        </p:nvSpPr>
        <p:spPr>
          <a:xfrm>
            <a:off x="385130" y="152461"/>
            <a:ext cx="1335742" cy="1362635"/>
          </a:xfrm>
          <a:prstGeom prst="ellipse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dirty="0"/>
              <a:t>Depuis le début…</a:t>
            </a:r>
          </a:p>
        </p:txBody>
      </p:sp>
      <p:sp>
        <p:nvSpPr>
          <p:cNvPr id="18" name="Flèche droite 17"/>
          <p:cNvSpPr/>
          <p:nvPr/>
        </p:nvSpPr>
        <p:spPr>
          <a:xfrm>
            <a:off x="2027172" y="700215"/>
            <a:ext cx="1099335" cy="267128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Flèche droite 18"/>
          <p:cNvSpPr/>
          <p:nvPr/>
        </p:nvSpPr>
        <p:spPr>
          <a:xfrm>
            <a:off x="9289632" y="3472109"/>
            <a:ext cx="1099335" cy="267128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Flèche droite 20"/>
          <p:cNvSpPr/>
          <p:nvPr/>
        </p:nvSpPr>
        <p:spPr>
          <a:xfrm rot="677871">
            <a:off x="4820439" y="899351"/>
            <a:ext cx="1099335" cy="267128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Flèche droite 21"/>
          <p:cNvSpPr/>
          <p:nvPr/>
        </p:nvSpPr>
        <p:spPr>
          <a:xfrm rot="3148618">
            <a:off x="7049482" y="2249965"/>
            <a:ext cx="1099335" cy="267128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/>
          <p:cNvSpPr/>
          <p:nvPr/>
        </p:nvSpPr>
        <p:spPr>
          <a:xfrm>
            <a:off x="4865223" y="2814290"/>
            <a:ext cx="1335742" cy="1362635"/>
          </a:xfrm>
          <a:prstGeom prst="ellipse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dirty="0"/>
              <a:t>J’ai mal dormi</a:t>
            </a:r>
          </a:p>
        </p:txBody>
      </p:sp>
      <p:sp>
        <p:nvSpPr>
          <p:cNvPr id="24" name="Ellipse 23"/>
          <p:cNvSpPr/>
          <p:nvPr/>
        </p:nvSpPr>
        <p:spPr>
          <a:xfrm>
            <a:off x="1908968" y="2814290"/>
            <a:ext cx="1335742" cy="1362635"/>
          </a:xfrm>
          <a:prstGeom prst="ellipse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/>
              <a:t>Coup de fil houleux avec Maman</a:t>
            </a:r>
          </a:p>
        </p:txBody>
      </p:sp>
      <p:sp>
        <p:nvSpPr>
          <p:cNvPr id="25" name="Ellipse 24"/>
          <p:cNvSpPr/>
          <p:nvPr/>
        </p:nvSpPr>
        <p:spPr>
          <a:xfrm>
            <a:off x="6094596" y="4937132"/>
            <a:ext cx="1335742" cy="1362635"/>
          </a:xfrm>
          <a:prstGeom prst="ellipse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dirty="0"/>
              <a:t>Je n’y arrive pas</a:t>
            </a:r>
          </a:p>
        </p:txBody>
      </p:sp>
      <p:sp>
        <p:nvSpPr>
          <p:cNvPr id="26" name="Ellipse 25"/>
          <p:cNvSpPr/>
          <p:nvPr/>
        </p:nvSpPr>
        <p:spPr>
          <a:xfrm>
            <a:off x="8885918" y="4847173"/>
            <a:ext cx="1335742" cy="1362635"/>
          </a:xfrm>
          <a:prstGeom prst="ellipse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dirty="0"/>
              <a:t>Ca m’ énerve</a:t>
            </a:r>
          </a:p>
        </p:txBody>
      </p:sp>
      <p:sp>
        <p:nvSpPr>
          <p:cNvPr id="27" name="Ellipse 26"/>
          <p:cNvSpPr/>
          <p:nvPr/>
        </p:nvSpPr>
        <p:spPr>
          <a:xfrm>
            <a:off x="3329644" y="4829732"/>
            <a:ext cx="1335742" cy="1362635"/>
          </a:xfrm>
          <a:prstGeom prst="ellipse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dirty="0"/>
              <a:t>C’est trop difficile</a:t>
            </a:r>
          </a:p>
        </p:txBody>
      </p:sp>
      <p:sp>
        <p:nvSpPr>
          <p:cNvPr id="28" name="Flèche droite 27"/>
          <p:cNvSpPr/>
          <p:nvPr/>
        </p:nvSpPr>
        <p:spPr>
          <a:xfrm>
            <a:off x="6449207" y="3394419"/>
            <a:ext cx="1099335" cy="267128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Flèche droite 28"/>
          <p:cNvSpPr/>
          <p:nvPr/>
        </p:nvSpPr>
        <p:spPr>
          <a:xfrm>
            <a:off x="3549608" y="3338545"/>
            <a:ext cx="1099335" cy="267128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Flèche droite 29"/>
          <p:cNvSpPr/>
          <p:nvPr/>
        </p:nvSpPr>
        <p:spPr>
          <a:xfrm>
            <a:off x="7627282" y="5528490"/>
            <a:ext cx="1099335" cy="267128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Flèche droite 30"/>
          <p:cNvSpPr/>
          <p:nvPr/>
        </p:nvSpPr>
        <p:spPr>
          <a:xfrm>
            <a:off x="4875424" y="5497113"/>
            <a:ext cx="1099335" cy="267128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Flèche droite 31"/>
          <p:cNvSpPr/>
          <p:nvPr/>
        </p:nvSpPr>
        <p:spPr>
          <a:xfrm rot="18661608">
            <a:off x="9907615" y="4367592"/>
            <a:ext cx="1099335" cy="267128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7060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4" grpId="0" animBg="1"/>
      <p:bldP spid="16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bg2">
                <a:shade val="92000"/>
                <a:satMod val="140000"/>
                <a:lumMod val="11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D1C0F6D-5AB0-457D-A2E5-4B8E77E390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D56A97F-536A-4D70-BE3C-46ED7477A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0D0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C8F27DD5-AB09-4348-AEAE-38DD5BF3BA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284159"/>
          </a:xfrm>
          <a:prstGeom prst="rect">
            <a:avLst/>
          </a:prstGeom>
          <a:ln>
            <a:noFill/>
          </a:ln>
          <a:effectLst>
            <a:outerShdw blurRad="88900"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D1C3A88-B70C-415E-B171-2B50F242C97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668162" y="1"/>
            <a:ext cx="9609439" cy="6857998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fr-FR" sz="2400" cap="none" dirty="0">
                <a:latin typeface="Arial" panose="020B0604020202020204" pitchFamily="34" charset="0"/>
                <a:cs typeface="Arial" panose="020B0604020202020204" pitchFamily="34" charset="0"/>
              </a:rPr>
              <a:t>1. Les 3 </a:t>
            </a:r>
            <a:r>
              <a:rPr lang="fr-FR" sz="2400" b="1" cap="none" dirty="0">
                <a:latin typeface="Arial" panose="020B0604020202020204" pitchFamily="34" charset="0"/>
                <a:cs typeface="Arial" panose="020B0604020202020204" pitchFamily="34" charset="0"/>
              </a:rPr>
              <a:t>règles non-négociables</a:t>
            </a:r>
            <a:r>
              <a:rPr lang="fr-FR" sz="2400" cap="none" dirty="0">
                <a:latin typeface="Arial" panose="020B0604020202020204" pitchFamily="34" charset="0"/>
                <a:cs typeface="Arial" panose="020B0604020202020204" pitchFamily="34" charset="0"/>
              </a:rPr>
              <a:t>, inscrites dans la loi, et concernent tout le monde.</a:t>
            </a:r>
          </a:p>
          <a:p>
            <a:pPr>
              <a:lnSpc>
                <a:spcPct val="110000"/>
              </a:lnSpc>
              <a:buFontTx/>
              <a:buChar char="-"/>
            </a:pPr>
            <a:r>
              <a:rPr lang="fr-FR" sz="2400" cap="none" dirty="0">
                <a:latin typeface="Arial" panose="020B0604020202020204" pitchFamily="34" charset="0"/>
                <a:cs typeface="Arial" panose="020B0604020202020204" pitchFamily="34" charset="0"/>
              </a:rPr>
              <a:t>Interdit de l’hétéro-agression</a:t>
            </a:r>
          </a:p>
          <a:p>
            <a:pPr>
              <a:lnSpc>
                <a:spcPct val="110000"/>
              </a:lnSpc>
              <a:buFontTx/>
              <a:buChar char="-"/>
            </a:pPr>
            <a:r>
              <a:rPr lang="fr-FR" sz="2400" cap="none" dirty="0">
                <a:latin typeface="Arial" panose="020B0604020202020204" pitchFamily="34" charset="0"/>
                <a:cs typeface="Arial" panose="020B0604020202020204" pitchFamily="34" charset="0"/>
              </a:rPr>
              <a:t>Interdit de l’</a:t>
            </a:r>
            <a:r>
              <a:rPr lang="fr-FR" sz="2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auto-agression</a:t>
            </a:r>
            <a:endParaRPr lang="fr-FR" sz="24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buFontTx/>
              <a:buChar char="-"/>
            </a:pPr>
            <a:r>
              <a:rPr lang="fr-FR" sz="2400" cap="none" dirty="0">
                <a:latin typeface="Arial" panose="020B0604020202020204" pitchFamily="34" charset="0"/>
                <a:cs typeface="Arial" panose="020B0604020202020204" pitchFamily="34" charset="0"/>
              </a:rPr>
              <a:t>Interdit du bien d’autrui ou collectif (vol, destruction…)</a:t>
            </a:r>
          </a:p>
          <a:p>
            <a:pPr>
              <a:lnSpc>
                <a:spcPct val="110000"/>
              </a:lnSpc>
              <a:buFontTx/>
              <a:buChar char="-"/>
            </a:pPr>
            <a:endParaRPr lang="fr-FR" sz="24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fr-FR" sz="2400" cap="none" dirty="0">
                <a:latin typeface="Arial" panose="020B0604020202020204" pitchFamily="34" charset="0"/>
                <a:cs typeface="Arial" panose="020B0604020202020204" pitchFamily="34" charset="0"/>
              </a:rPr>
              <a:t>2. Les </a:t>
            </a:r>
            <a:r>
              <a:rPr lang="fr-FR" sz="2400" b="1" cap="none" dirty="0">
                <a:latin typeface="Arial" panose="020B0604020202020204" pitchFamily="34" charset="0"/>
                <a:cs typeface="Arial" panose="020B0604020202020204" pitchFamily="34" charset="0"/>
              </a:rPr>
              <a:t>règles négociables </a:t>
            </a:r>
            <a:r>
              <a:rPr lang="fr-FR" sz="2400" cap="none" dirty="0">
                <a:latin typeface="Arial" panose="020B0604020202020204" pitchFamily="34" charset="0"/>
                <a:cs typeface="Arial" panose="020B0604020202020204" pitchFamily="34" charset="0"/>
              </a:rPr>
              <a:t>(règles de vie…)</a:t>
            </a:r>
          </a:p>
          <a:p>
            <a:pPr>
              <a:lnSpc>
                <a:spcPct val="110000"/>
              </a:lnSpc>
              <a:buFontTx/>
              <a:buChar char="-"/>
            </a:pPr>
            <a:r>
              <a:rPr lang="fr-FR" sz="2400" cap="none" dirty="0">
                <a:latin typeface="Arial" panose="020B0604020202020204" pitchFamily="34" charset="0"/>
                <a:cs typeface="Arial" panose="020B0604020202020204" pitchFamily="34" charset="0"/>
              </a:rPr>
              <a:t>Toutes aussi strictes que les précédentes</a:t>
            </a:r>
          </a:p>
          <a:p>
            <a:pPr>
              <a:lnSpc>
                <a:spcPct val="110000"/>
              </a:lnSpc>
              <a:buFontTx/>
              <a:buChar char="-"/>
            </a:pPr>
            <a:r>
              <a:rPr lang="fr-FR" sz="2400" cap="none" dirty="0">
                <a:latin typeface="Arial" panose="020B0604020202020204" pitchFamily="34" charset="0"/>
                <a:cs typeface="Arial" panose="020B0604020202020204" pitchFamily="34" charset="0"/>
              </a:rPr>
              <a:t>Le plus petit dénominateur commun</a:t>
            </a:r>
          </a:p>
          <a:p>
            <a:pPr>
              <a:lnSpc>
                <a:spcPct val="110000"/>
              </a:lnSpc>
              <a:buFontTx/>
              <a:buChar char="-"/>
            </a:pPr>
            <a:r>
              <a:rPr lang="fr-FR" sz="2400" cap="none" dirty="0">
                <a:latin typeface="Arial" panose="020B0604020202020204" pitchFamily="34" charset="0"/>
                <a:cs typeface="Arial" panose="020B0604020202020204" pitchFamily="34" charset="0"/>
              </a:rPr>
              <a:t>Travaillées avec le groupe</a:t>
            </a:r>
          </a:p>
          <a:p>
            <a:pPr>
              <a:lnSpc>
                <a:spcPct val="110000"/>
              </a:lnSpc>
              <a:buFontTx/>
              <a:buChar char="-"/>
            </a:pPr>
            <a:r>
              <a:rPr lang="fr-FR" sz="2400" cap="none" dirty="0">
                <a:latin typeface="Arial" panose="020B0604020202020204" pitchFamily="34" charset="0"/>
                <a:cs typeface="Arial" panose="020B0604020202020204" pitchFamily="34" charset="0"/>
              </a:rPr>
              <a:t>Des espaces identifiés de négociation : disponibilité et fiabilité</a:t>
            </a:r>
          </a:p>
          <a:p>
            <a:pPr>
              <a:lnSpc>
                <a:spcPct val="110000"/>
              </a:lnSpc>
              <a:buFontTx/>
              <a:buChar char="-"/>
            </a:pPr>
            <a:endParaRPr lang="fr-FR" sz="24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fr-FR" sz="2400" cap="none" dirty="0">
                <a:latin typeface="Arial" panose="020B0604020202020204" pitchFamily="34" charset="0"/>
                <a:cs typeface="Arial" panose="020B0604020202020204" pitchFamily="34" charset="0"/>
              </a:rPr>
              <a:t>3. Des </a:t>
            </a:r>
            <a:r>
              <a:rPr lang="fr-FR" sz="2400" b="1" cap="none" dirty="0">
                <a:latin typeface="Arial" panose="020B0604020202020204" pitchFamily="34" charset="0"/>
                <a:cs typeface="Arial" panose="020B0604020202020204" pitchFamily="34" charset="0"/>
              </a:rPr>
              <a:t>principes éducatifs</a:t>
            </a:r>
          </a:p>
          <a:p>
            <a:pPr>
              <a:lnSpc>
                <a:spcPct val="110000"/>
              </a:lnSpc>
              <a:buFontTx/>
              <a:buChar char="-"/>
            </a:pPr>
            <a:r>
              <a:rPr lang="fr-FR" sz="2400" cap="none" dirty="0">
                <a:latin typeface="Arial" panose="020B0604020202020204" pitchFamily="34" charset="0"/>
                <a:cs typeface="Arial" panose="020B0604020202020204" pitchFamily="34" charset="0"/>
              </a:rPr>
              <a:t>Tout ce qui ne rentre pas dans les 2 autres catégories peut être attribué à cette celle-ci.</a:t>
            </a:r>
          </a:p>
          <a:p>
            <a:pPr>
              <a:lnSpc>
                <a:spcPct val="110000"/>
              </a:lnSpc>
              <a:buFontTx/>
              <a:buChar char="-"/>
            </a:pPr>
            <a:r>
              <a:rPr lang="fr-FR" sz="2400" cap="none" dirty="0">
                <a:latin typeface="Arial" panose="020B0604020202020204" pitchFamily="34" charset="0"/>
                <a:cs typeface="Arial" panose="020B0604020202020204" pitchFamily="34" charset="0"/>
              </a:rPr>
              <a:t>Marge de manœuvre</a:t>
            </a:r>
          </a:p>
          <a:p>
            <a:pPr marL="0" indent="0">
              <a:lnSpc>
                <a:spcPct val="110000"/>
              </a:lnSpc>
              <a:buNone/>
            </a:pPr>
            <a:endParaRPr lang="fr-FR" sz="10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fr-FR" sz="10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buFontTx/>
              <a:buChar char="-"/>
            </a:pPr>
            <a:endParaRPr lang="fr-FR" sz="10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fr-FR" sz="10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fr-FR" sz="10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endParaRPr lang="fr-FR" sz="10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endParaRPr lang="fr-FR" sz="10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endParaRPr lang="fr-FR" sz="10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22BA091-022A-4EB4-BBA0-0309BF5F9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187"/>
          <a:stretch/>
        </p:blipFill>
        <p:spPr>
          <a:xfrm>
            <a:off x="0" y="5430644"/>
            <a:ext cx="12192000" cy="1427356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5C6856D-F5CF-41FE-B98C-13B017FA2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6421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B7C49F0-203E-4014-8E82-4BE00B58170C}" type="slidenum">
              <a:rPr lang="fr-FR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35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7061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bg2">
                <a:shade val="92000"/>
                <a:satMod val="140000"/>
                <a:lumMod val="11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D1C0F6D-5AB0-457D-A2E5-4B8E77E390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D56A97F-536A-4D70-BE3C-46ED7477A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0D0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C8F27DD5-AB09-4348-AEAE-38DD5BF3BA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284159"/>
          </a:xfrm>
          <a:prstGeom prst="rect">
            <a:avLst/>
          </a:prstGeom>
          <a:ln>
            <a:noFill/>
          </a:ln>
          <a:effectLst>
            <a:outerShdw blurRad="88900"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6A7A0FF-4587-49B5-8921-77EC5D9F3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862" y="2061683"/>
            <a:ext cx="2934477" cy="4308475"/>
          </a:xfrm>
        </p:spPr>
        <p:txBody>
          <a:bodyPr anchor="t">
            <a:normAutofit/>
          </a:bodyPr>
          <a:lstStyle/>
          <a:p>
            <a:pPr algn="l"/>
            <a:r>
              <a:rPr lang="fr-FR" sz="3200" dirty="0"/>
              <a:t>Transmettre des valeurs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D1C3A88-B70C-415E-B171-2B50F242C97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949148" y="1573841"/>
            <a:ext cx="8020675" cy="4308476"/>
          </a:xfrm>
        </p:spPr>
        <p:txBody>
          <a:bodyPr>
            <a:normAutofit/>
          </a:bodyPr>
          <a:lstStyle/>
          <a:p>
            <a:endParaRPr lang="fr-FR" sz="18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400" cap="none" dirty="0">
                <a:latin typeface="Arial" panose="020B0604020202020204" pitchFamily="34" charset="0"/>
                <a:cs typeface="Arial" panose="020B0604020202020204" pitchFamily="34" charset="0"/>
              </a:rPr>
              <a:t>Cela ne se décrète pas.</a:t>
            </a:r>
          </a:p>
          <a:p>
            <a:r>
              <a:rPr lang="fr-FR" sz="2400" cap="none" dirty="0">
                <a:latin typeface="Arial" panose="020B0604020202020204" pitchFamily="34" charset="0"/>
                <a:cs typeface="Arial" panose="020B0604020202020204" pitchFamily="34" charset="0"/>
              </a:rPr>
              <a:t>De l’exemple à l’exemplarité. « faites ce que je dis… »</a:t>
            </a:r>
          </a:p>
          <a:p>
            <a:pPr marL="0" indent="0">
              <a:buNone/>
            </a:pPr>
            <a:endParaRPr lang="fr-FR" sz="18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sz="18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8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8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8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22BA091-022A-4EB4-BBA0-0309BF5F9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187"/>
          <a:stretch/>
        </p:blipFill>
        <p:spPr>
          <a:xfrm>
            <a:off x="0" y="5430644"/>
            <a:ext cx="12192000" cy="1427356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5C6856D-F5CF-41FE-B98C-13B017FA2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6421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B7C49F0-203E-4014-8E82-4BE00B58170C}" type="slidenum">
              <a:rPr lang="fr-FR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36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3203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5C6856D-F5CF-41FE-B98C-13B017FA2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49F0-203E-4014-8E82-4BE00B58170C}" type="slidenum">
              <a:rPr lang="fr-FR" smtClean="0"/>
              <a:pPr/>
              <a:t>37</a:t>
            </a:fld>
            <a:endParaRPr lang="fr-FR"/>
          </a:p>
        </p:txBody>
      </p:sp>
      <p:pic>
        <p:nvPicPr>
          <p:cNvPr id="10" name="Image 9" descr="Une image contenant texte&#10;&#10;Description générée automatiquement">
            <a:extLst>
              <a:ext uri="{FF2B5EF4-FFF2-40B4-BE49-F238E27FC236}">
                <a16:creationId xmlns:a16="http://schemas.microsoft.com/office/drawing/2014/main" id="{D2F716B7-0F55-00DC-09B6-98762609B6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7"/>
            <a:ext cx="12191999" cy="6857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5477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bg2">
                <a:shade val="92000"/>
                <a:satMod val="140000"/>
                <a:lumMod val="11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D1C0F6D-5AB0-457D-A2E5-4B8E77E390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D56A97F-536A-4D70-BE3C-46ED7477A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0D0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C8F27DD5-AB09-4348-AEAE-38DD5BF3BA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284159"/>
          </a:xfrm>
          <a:prstGeom prst="rect">
            <a:avLst/>
          </a:prstGeom>
          <a:ln>
            <a:noFill/>
          </a:ln>
          <a:effectLst>
            <a:outerShdw blurRad="88900"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6A7A0FF-4587-49B5-8921-77EC5D9F3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008" y="2052137"/>
            <a:ext cx="3418784" cy="4308475"/>
          </a:xfrm>
        </p:spPr>
        <p:txBody>
          <a:bodyPr anchor="t">
            <a:normAutofit/>
          </a:bodyPr>
          <a:lstStyle/>
          <a:p>
            <a:pPr algn="l"/>
            <a:r>
              <a:rPr lang="fr-FR" sz="3200" dirty="0"/>
              <a:t>Injonction à penser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D1C3A88-B70C-415E-B171-2B50F242C97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066270" y="2052136"/>
            <a:ext cx="6720993" cy="4308476"/>
          </a:xfrm>
        </p:spPr>
        <p:txBody>
          <a:bodyPr>
            <a:normAutofit/>
          </a:bodyPr>
          <a:lstStyle/>
          <a:p>
            <a:r>
              <a:rPr lang="fr-FR" sz="2400" cap="none" dirty="0">
                <a:latin typeface="Arial" panose="020B0604020202020204" pitchFamily="34" charset="0"/>
                <a:cs typeface="Arial" panose="020B0604020202020204" pitchFamily="34" charset="0"/>
              </a:rPr>
              <a:t>Individuellement (tentons de leur « prêter » notre appareil psychique)</a:t>
            </a:r>
          </a:p>
          <a:p>
            <a:r>
              <a:rPr lang="fr-FR" sz="2400" cap="none" dirty="0">
                <a:latin typeface="Arial" panose="020B0604020202020204" pitchFamily="34" charset="0"/>
                <a:cs typeface="Arial" panose="020B0604020202020204" pitchFamily="34" charset="0"/>
              </a:rPr>
              <a:t>Collectivement (réunion de jeunes, …)</a:t>
            </a:r>
          </a:p>
          <a:p>
            <a:endParaRPr lang="fr-FR" sz="18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sz="18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8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8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8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22BA091-022A-4EB4-BBA0-0309BF5F9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187"/>
          <a:stretch/>
        </p:blipFill>
        <p:spPr>
          <a:xfrm>
            <a:off x="0" y="5430644"/>
            <a:ext cx="12192000" cy="1427356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5C6856D-F5CF-41FE-B98C-13B017FA2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6421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B7C49F0-203E-4014-8E82-4BE00B58170C}" type="slidenum">
              <a:rPr lang="fr-FR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38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2981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bg2">
                <a:shade val="92000"/>
                <a:satMod val="140000"/>
                <a:lumMod val="11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D1C0F6D-5AB0-457D-A2E5-4B8E77E390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D56A97F-536A-4D70-BE3C-46ED7477A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0D0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C8F27DD5-AB09-4348-AEAE-38DD5BF3BA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284159"/>
          </a:xfrm>
          <a:prstGeom prst="rect">
            <a:avLst/>
          </a:prstGeom>
          <a:ln>
            <a:noFill/>
          </a:ln>
          <a:effectLst>
            <a:outerShdw blurRad="88900"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6A7A0FF-4587-49B5-8921-77EC5D9F3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272" y="2311628"/>
            <a:ext cx="11492408" cy="4308475"/>
          </a:xfrm>
        </p:spPr>
        <p:txBody>
          <a:bodyPr anchor="t">
            <a:normAutofit/>
          </a:bodyPr>
          <a:lstStyle/>
          <a:p>
            <a:pPr algn="l"/>
            <a:r>
              <a:rPr lang="fr-FR" sz="4400" dirty="0"/>
              <a:t>Faire alliance avec les stratégies de survie.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D1C3A88-B70C-415E-B171-2B50F242C97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54295" y="643466"/>
            <a:ext cx="6623305" cy="4308476"/>
          </a:xfrm>
        </p:spPr>
        <p:txBody>
          <a:bodyPr>
            <a:normAutofit/>
          </a:bodyPr>
          <a:lstStyle/>
          <a:p>
            <a:endParaRPr lang="fr-FR" sz="1800" cap="none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sz="1800" cap="none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sz="1800" cap="none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800" cap="none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800" cap="none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800" cap="non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22BA091-022A-4EB4-BBA0-0309BF5F9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187"/>
          <a:stretch/>
        </p:blipFill>
        <p:spPr>
          <a:xfrm>
            <a:off x="0" y="5430644"/>
            <a:ext cx="12192000" cy="1427356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5C6856D-F5CF-41FE-B98C-13B017FA2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6421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B7C49F0-203E-4014-8E82-4BE00B58170C}" type="slidenum">
              <a:rPr lang="fr-FR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39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741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57" y="972930"/>
            <a:ext cx="8701411" cy="5727908"/>
          </a:xfr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ADAC9-D325-4C58-AA70-229043EBB672}" type="slidenum">
              <a:rPr lang="fr-FR" altLang="fr-FR" smtClean="0"/>
              <a:pPr/>
              <a:t>4</a:t>
            </a:fld>
            <a:endParaRPr lang="fr-FR" altLang="fr-FR"/>
          </a:p>
        </p:txBody>
      </p:sp>
      <p:sp>
        <p:nvSpPr>
          <p:cNvPr id="5" name="ZoneTexte 4"/>
          <p:cNvSpPr txBox="1"/>
          <p:nvPr/>
        </p:nvSpPr>
        <p:spPr>
          <a:xfrm>
            <a:off x="271393" y="267046"/>
            <a:ext cx="49449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Quand cela se passe moins bien :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9859108" y="5874306"/>
            <a:ext cx="1723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Roland COENEN</a:t>
            </a:r>
          </a:p>
        </p:txBody>
      </p:sp>
    </p:spTree>
    <p:extLst>
      <p:ext uri="{BB962C8B-B14F-4D97-AF65-F5344CB8AC3E}">
        <p14:creationId xmlns:p14="http://schemas.microsoft.com/office/powerpoint/2010/main" val="8401268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bg2">
                <a:shade val="92000"/>
                <a:satMod val="140000"/>
                <a:lumMod val="11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D1C0F6D-5AB0-457D-A2E5-4B8E77E390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D56A97F-536A-4D70-BE3C-46ED7477A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0D0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C8F27DD5-AB09-4348-AEAE-38DD5BF3BA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284159"/>
          </a:xfrm>
          <a:prstGeom prst="rect">
            <a:avLst/>
          </a:prstGeom>
          <a:ln>
            <a:noFill/>
          </a:ln>
          <a:effectLst>
            <a:outerShdw blurRad="88900"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D1C3A88-B70C-415E-B171-2B50F242C97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57503" y="0"/>
            <a:ext cx="10873945" cy="7154562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fr-FR" sz="2200" cap="none" dirty="0">
                <a:latin typeface="Arial" panose="020B0604020202020204" pitchFamily="34" charset="0"/>
                <a:cs typeface="Arial" panose="020B0604020202020204" pitchFamily="34" charset="0"/>
              </a:rPr>
              <a:t>Permanence du Lien</a:t>
            </a:r>
          </a:p>
          <a:p>
            <a:pPr>
              <a:lnSpc>
                <a:spcPct val="110000"/>
              </a:lnSpc>
            </a:pPr>
            <a:r>
              <a:rPr lang="fr-FR" sz="2200" cap="none" dirty="0">
                <a:latin typeface="Arial" panose="020B0604020202020204" pitchFamily="34" charset="0"/>
                <a:cs typeface="Arial" panose="020B0604020202020204" pitchFamily="34" charset="0"/>
              </a:rPr>
              <a:t>Une culture des ressources et de la valorisation</a:t>
            </a:r>
          </a:p>
          <a:p>
            <a:pPr>
              <a:lnSpc>
                <a:spcPct val="110000"/>
              </a:lnSpc>
            </a:pPr>
            <a:r>
              <a:rPr lang="fr-FR" sz="2200" cap="none" dirty="0">
                <a:latin typeface="Arial" panose="020B0604020202020204" pitchFamily="34" charset="0"/>
                <a:cs typeface="Arial" panose="020B0604020202020204" pitchFamily="34" charset="0"/>
              </a:rPr>
              <a:t>Tu comptes pour moi</a:t>
            </a:r>
          </a:p>
          <a:p>
            <a:pPr>
              <a:lnSpc>
                <a:spcPct val="110000"/>
              </a:lnSpc>
            </a:pPr>
            <a:r>
              <a:rPr lang="fr-FR" sz="2200" cap="none" dirty="0">
                <a:latin typeface="Arial" panose="020B0604020202020204" pitchFamily="34" charset="0"/>
                <a:cs typeface="Arial" panose="020B0604020202020204" pitchFamily="34" charset="0"/>
              </a:rPr>
              <a:t>Accueil inconditionnel des émotions et des ressentis</a:t>
            </a:r>
          </a:p>
          <a:p>
            <a:pPr>
              <a:lnSpc>
                <a:spcPct val="110000"/>
              </a:lnSpc>
            </a:pPr>
            <a:r>
              <a:rPr lang="fr-FR" sz="2200" cap="none" dirty="0">
                <a:latin typeface="Arial" panose="020B0604020202020204" pitchFamily="34" charset="0"/>
                <a:cs typeface="Arial" panose="020B0604020202020204" pitchFamily="34" charset="0"/>
              </a:rPr>
              <a:t>Une lecture des situations à travers les niveaux de souffrance</a:t>
            </a:r>
          </a:p>
          <a:p>
            <a:pPr>
              <a:lnSpc>
                <a:spcPct val="110000"/>
              </a:lnSpc>
            </a:pPr>
            <a:r>
              <a:rPr lang="fr-FR" sz="2200" cap="none" dirty="0">
                <a:latin typeface="Arial" panose="020B0604020202020204" pitchFamily="34" charset="0"/>
                <a:cs typeface="Arial" panose="020B0604020202020204" pitchFamily="34" charset="0"/>
              </a:rPr>
              <a:t>Une culture de l’apaisement</a:t>
            </a:r>
          </a:p>
          <a:p>
            <a:pPr>
              <a:lnSpc>
                <a:spcPct val="110000"/>
              </a:lnSpc>
            </a:pPr>
            <a:r>
              <a:rPr lang="fr-FR" sz="2200" cap="none" dirty="0">
                <a:latin typeface="Arial" panose="020B0604020202020204" pitchFamily="34" charset="0"/>
                <a:cs typeface="Arial" panose="020B0604020202020204" pitchFamily="34" charset="0"/>
              </a:rPr>
              <a:t>Des décharges émotionnelles</a:t>
            </a:r>
          </a:p>
          <a:p>
            <a:pPr>
              <a:lnSpc>
                <a:spcPct val="110000"/>
              </a:lnSpc>
            </a:pPr>
            <a:r>
              <a:rPr lang="fr-FR" sz="2200" cap="none" dirty="0">
                <a:latin typeface="Arial" panose="020B0604020202020204" pitchFamily="34" charset="0"/>
                <a:cs typeface="Arial" panose="020B0604020202020204" pitchFamily="34" charset="0"/>
              </a:rPr>
              <a:t>Ritualiser/structurer</a:t>
            </a:r>
          </a:p>
          <a:p>
            <a:pPr>
              <a:lnSpc>
                <a:spcPct val="110000"/>
              </a:lnSpc>
            </a:pPr>
            <a:r>
              <a:rPr lang="fr-FR" sz="2200" cap="none" dirty="0">
                <a:latin typeface="Arial" panose="020B0604020202020204" pitchFamily="34" charset="0"/>
                <a:cs typeface="Arial" panose="020B0604020202020204" pitchFamily="34" charset="0"/>
              </a:rPr>
              <a:t>Jouer/plaisir</a:t>
            </a:r>
          </a:p>
          <a:p>
            <a:pPr>
              <a:lnSpc>
                <a:spcPct val="110000"/>
              </a:lnSpc>
            </a:pPr>
            <a:r>
              <a:rPr lang="fr-FR" sz="2200" cap="none" dirty="0">
                <a:latin typeface="Arial" panose="020B0604020202020204" pitchFamily="34" charset="0"/>
                <a:cs typeface="Arial" panose="020B0604020202020204" pitchFamily="34" charset="0"/>
              </a:rPr>
              <a:t>Traitement institutionnel des transgressions</a:t>
            </a:r>
          </a:p>
          <a:p>
            <a:pPr>
              <a:lnSpc>
                <a:spcPct val="110000"/>
              </a:lnSpc>
            </a:pPr>
            <a:r>
              <a:rPr lang="fr-FR" sz="2200" cap="none" dirty="0">
                <a:latin typeface="Arial" panose="020B0604020202020204" pitchFamily="34" charset="0"/>
                <a:cs typeface="Arial" panose="020B0604020202020204" pitchFamily="34" charset="0"/>
              </a:rPr>
              <a:t>Transmettre des valeurs ?</a:t>
            </a:r>
          </a:p>
          <a:p>
            <a:pPr>
              <a:lnSpc>
                <a:spcPct val="110000"/>
              </a:lnSpc>
            </a:pPr>
            <a:r>
              <a:rPr lang="fr-FR" sz="2200" cap="none" dirty="0">
                <a:latin typeface="Arial" panose="020B0604020202020204" pitchFamily="34" charset="0"/>
                <a:cs typeface="Arial" panose="020B0604020202020204" pitchFamily="34" charset="0"/>
              </a:rPr>
              <a:t>Une autorité horizontalisée</a:t>
            </a:r>
          </a:p>
          <a:p>
            <a:pPr>
              <a:lnSpc>
                <a:spcPct val="110000"/>
              </a:lnSpc>
            </a:pPr>
            <a:r>
              <a:rPr lang="fr-FR" sz="2200" cap="none" dirty="0">
                <a:latin typeface="Arial" panose="020B0604020202020204" pitchFamily="34" charset="0"/>
                <a:cs typeface="Arial" panose="020B0604020202020204" pitchFamily="34" charset="0"/>
              </a:rPr>
              <a:t>Injonction à penser</a:t>
            </a:r>
          </a:p>
          <a:p>
            <a:pPr>
              <a:lnSpc>
                <a:spcPct val="110000"/>
              </a:lnSpc>
            </a:pPr>
            <a:r>
              <a:rPr lang="fr-FR" sz="2200" cap="none" dirty="0">
                <a:latin typeface="Arial" panose="020B0604020202020204" pitchFamily="34" charset="0"/>
                <a:cs typeface="Arial" panose="020B0604020202020204" pitchFamily="34" charset="0"/>
              </a:rPr>
              <a:t>Faire alliance avec les stratégies de survie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22BA091-022A-4EB4-BBA0-0309BF5F9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187"/>
          <a:stretch/>
        </p:blipFill>
        <p:spPr>
          <a:xfrm>
            <a:off x="0" y="5430644"/>
            <a:ext cx="12192000" cy="1427356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5C6856D-F5CF-41FE-B98C-13B017FA2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6421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B7C49F0-203E-4014-8E82-4BE00B58170C}" type="slidenum">
              <a:rPr lang="fr-FR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40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4811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bg2">
                <a:shade val="92000"/>
                <a:satMod val="140000"/>
                <a:lumMod val="11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9A0F0AC6-A89F-416B-9FA4-48E664065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31AA009-40AD-4098-8AE7-680CA35C6E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64672EB-02A8-48AB-BCFB-00B78DBA6A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255A803-13A1-44E9-ACA9-889A5CC39B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98" y="0"/>
            <a:ext cx="12192000" cy="6858000"/>
          </a:xfrm>
          <a:prstGeom prst="rect">
            <a:avLst/>
          </a:prstGeom>
          <a:solidFill>
            <a:srgbClr val="0D0D0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BC82C52F-0333-430E-AF00-FA48A518A1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286708"/>
          </a:xfrm>
          <a:prstGeom prst="rect">
            <a:avLst/>
          </a:prstGeom>
          <a:ln>
            <a:noFill/>
          </a:ln>
          <a:effectLst>
            <a:outerShdw blurRad="88900"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E9CCFFE-A385-4D35-8504-960F050EF7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269"/>
          <a:stretch/>
        </p:blipFill>
        <p:spPr>
          <a:xfrm>
            <a:off x="0" y="0"/>
            <a:ext cx="12192000" cy="162746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AD41804-3572-46FD-8124-D3079B6427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51" t="72447" r="32841"/>
          <a:stretch/>
        </p:blipFill>
        <p:spPr>
          <a:xfrm>
            <a:off x="6526134" y="3384053"/>
            <a:ext cx="2305206" cy="1889621"/>
          </a:xfrm>
          <a:custGeom>
            <a:avLst/>
            <a:gdLst>
              <a:gd name="connsiteX0" fmla="*/ 8425821 w 12192000"/>
              <a:gd name="connsiteY0" fmla="*/ 2921316 h 3611460"/>
              <a:gd name="connsiteX1" fmla="*/ 8425821 w 12192000"/>
              <a:gd name="connsiteY1" fmla="*/ 3598426 h 3611460"/>
              <a:gd name="connsiteX2" fmla="*/ 9652455 w 12192000"/>
              <a:gd name="connsiteY2" fmla="*/ 3598426 h 3611460"/>
              <a:gd name="connsiteX3" fmla="*/ 9652455 w 12192000"/>
              <a:gd name="connsiteY3" fmla="*/ 2921316 h 3611460"/>
              <a:gd name="connsiteX4" fmla="*/ 0 w 12192000"/>
              <a:gd name="connsiteY4" fmla="*/ 0 h 3611460"/>
              <a:gd name="connsiteX5" fmla="*/ 12192000 w 12192000"/>
              <a:gd name="connsiteY5" fmla="*/ 0 h 3611460"/>
              <a:gd name="connsiteX6" fmla="*/ 12192000 w 12192000"/>
              <a:gd name="connsiteY6" fmla="*/ 3611460 h 3611460"/>
              <a:gd name="connsiteX7" fmla="*/ 0 w 12192000"/>
              <a:gd name="connsiteY7" fmla="*/ 3611460 h 3611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611460">
                <a:moveTo>
                  <a:pt x="8425821" y="2921316"/>
                </a:moveTo>
                <a:lnTo>
                  <a:pt x="8425821" y="3598426"/>
                </a:lnTo>
                <a:lnTo>
                  <a:pt x="9652455" y="3598426"/>
                </a:lnTo>
                <a:lnTo>
                  <a:pt x="9652455" y="2921316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611460"/>
                </a:lnTo>
                <a:lnTo>
                  <a:pt x="0" y="3611460"/>
                </a:lnTo>
                <a:close/>
              </a:path>
            </a:pathLst>
          </a:cu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316A1D8-3445-4B94-B595-2285C05EE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69" t="72447" r="62822"/>
          <a:stretch/>
        </p:blipFill>
        <p:spPr>
          <a:xfrm>
            <a:off x="5443064" y="3371019"/>
            <a:ext cx="1451918" cy="1889621"/>
          </a:xfrm>
          <a:custGeom>
            <a:avLst/>
            <a:gdLst>
              <a:gd name="connsiteX0" fmla="*/ 8425821 w 12192000"/>
              <a:gd name="connsiteY0" fmla="*/ 2921316 h 3611460"/>
              <a:gd name="connsiteX1" fmla="*/ 8425821 w 12192000"/>
              <a:gd name="connsiteY1" fmla="*/ 3598426 h 3611460"/>
              <a:gd name="connsiteX2" fmla="*/ 9652455 w 12192000"/>
              <a:gd name="connsiteY2" fmla="*/ 3598426 h 3611460"/>
              <a:gd name="connsiteX3" fmla="*/ 9652455 w 12192000"/>
              <a:gd name="connsiteY3" fmla="*/ 2921316 h 3611460"/>
              <a:gd name="connsiteX4" fmla="*/ 0 w 12192000"/>
              <a:gd name="connsiteY4" fmla="*/ 0 h 3611460"/>
              <a:gd name="connsiteX5" fmla="*/ 12192000 w 12192000"/>
              <a:gd name="connsiteY5" fmla="*/ 0 h 3611460"/>
              <a:gd name="connsiteX6" fmla="*/ 12192000 w 12192000"/>
              <a:gd name="connsiteY6" fmla="*/ 3611460 h 3611460"/>
              <a:gd name="connsiteX7" fmla="*/ 0 w 12192000"/>
              <a:gd name="connsiteY7" fmla="*/ 3611460 h 3611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611460">
                <a:moveTo>
                  <a:pt x="8425821" y="2921316"/>
                </a:moveTo>
                <a:lnTo>
                  <a:pt x="8425821" y="3598426"/>
                </a:lnTo>
                <a:lnTo>
                  <a:pt x="9652455" y="3598426"/>
                </a:lnTo>
                <a:lnTo>
                  <a:pt x="9652455" y="2921316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611460"/>
                </a:lnTo>
                <a:lnTo>
                  <a:pt x="0" y="3611460"/>
                </a:lnTo>
                <a:close/>
              </a:path>
            </a:pathLst>
          </a:cu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FA7483C-C90B-453F-AB53-60D8FDE6D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45" t="47340"/>
          <a:stretch/>
        </p:blipFill>
        <p:spPr>
          <a:xfrm>
            <a:off x="8965579" y="1675248"/>
            <a:ext cx="3237619" cy="3611460"/>
          </a:xfrm>
          <a:custGeom>
            <a:avLst/>
            <a:gdLst>
              <a:gd name="connsiteX0" fmla="*/ 2237500 w 3237619"/>
              <a:gd name="connsiteY0" fmla="*/ 2921316 h 3611460"/>
              <a:gd name="connsiteX1" fmla="*/ 2237500 w 3237619"/>
              <a:gd name="connsiteY1" fmla="*/ 3598426 h 3611460"/>
              <a:gd name="connsiteX2" fmla="*/ 2563236 w 3237619"/>
              <a:gd name="connsiteY2" fmla="*/ 3598426 h 3611460"/>
              <a:gd name="connsiteX3" fmla="*/ 2563236 w 3237619"/>
              <a:gd name="connsiteY3" fmla="*/ 2921316 h 3611460"/>
              <a:gd name="connsiteX4" fmla="*/ 0 w 3237619"/>
              <a:gd name="connsiteY4" fmla="*/ 0 h 3611460"/>
              <a:gd name="connsiteX5" fmla="*/ 3237619 w 3237619"/>
              <a:gd name="connsiteY5" fmla="*/ 0 h 3611460"/>
              <a:gd name="connsiteX6" fmla="*/ 3237619 w 3237619"/>
              <a:gd name="connsiteY6" fmla="*/ 3611460 h 3611460"/>
              <a:gd name="connsiteX7" fmla="*/ 557562 w 3237619"/>
              <a:gd name="connsiteY7" fmla="*/ 3611460 h 3611460"/>
              <a:gd name="connsiteX8" fmla="*/ 557562 w 3237619"/>
              <a:gd name="connsiteY8" fmla="*/ 2822752 h 3611460"/>
              <a:gd name="connsiteX9" fmla="*/ 0 w 3237619"/>
              <a:gd name="connsiteY9" fmla="*/ 2822752 h 3611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37619" h="3611460">
                <a:moveTo>
                  <a:pt x="2237500" y="2921316"/>
                </a:moveTo>
                <a:lnTo>
                  <a:pt x="2237500" y="3598426"/>
                </a:lnTo>
                <a:lnTo>
                  <a:pt x="2563236" y="3598426"/>
                </a:lnTo>
                <a:lnTo>
                  <a:pt x="2563236" y="2921316"/>
                </a:lnTo>
                <a:close/>
                <a:moveTo>
                  <a:pt x="0" y="0"/>
                </a:moveTo>
                <a:lnTo>
                  <a:pt x="3237619" y="0"/>
                </a:lnTo>
                <a:lnTo>
                  <a:pt x="3237619" y="3611460"/>
                </a:lnTo>
                <a:lnTo>
                  <a:pt x="557562" y="3611460"/>
                </a:lnTo>
                <a:lnTo>
                  <a:pt x="557562" y="2822752"/>
                </a:lnTo>
                <a:lnTo>
                  <a:pt x="0" y="2822752"/>
                </a:lnTo>
                <a:close/>
              </a:path>
            </a:pathLst>
          </a:cu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6A7A0FF-4587-49B5-8921-77EC5D9F3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5233" y="1124125"/>
            <a:ext cx="8689976" cy="184438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b="1"/>
              <a:t>Ça nous fait faire quoi ?</a:t>
            </a:r>
            <a:br>
              <a:rPr lang="en-US" sz="4000" b="1"/>
            </a:br>
            <a:br>
              <a:rPr lang="en-US" sz="4000" b="1"/>
            </a:br>
            <a:r>
              <a:rPr lang="en-US" sz="4000"/>
              <a:t>en direction des équipes ?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5C6856D-F5CF-41FE-B98C-13B017FA2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6421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fld id="{DB7C49F0-203E-4014-8E82-4BE00B58170C}" type="slidenum"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defTabSz="457200">
                <a:spcAft>
                  <a:spcPts val="600"/>
                </a:spcAft>
              </a:pPr>
              <a:t>41</a:t>
            </a:fld>
            <a:endParaRPr lang="en-US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16561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bg2">
                <a:shade val="92000"/>
                <a:satMod val="140000"/>
                <a:lumMod val="11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D1C0F6D-5AB0-457D-A2E5-4B8E77E390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D56A97F-536A-4D70-BE3C-46ED7477A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0D0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C8F27DD5-AB09-4348-AEAE-38DD5BF3BA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284159"/>
          </a:xfrm>
          <a:prstGeom prst="rect">
            <a:avLst/>
          </a:prstGeom>
          <a:ln>
            <a:noFill/>
          </a:ln>
          <a:effectLst>
            <a:outerShdw blurRad="88900"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6A7A0FF-4587-49B5-8921-77EC5D9F3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388" y="1757361"/>
            <a:ext cx="3868289" cy="4308475"/>
          </a:xfrm>
        </p:spPr>
        <p:txBody>
          <a:bodyPr anchor="t">
            <a:normAutofit/>
          </a:bodyPr>
          <a:lstStyle/>
          <a:p>
            <a:pPr algn="l"/>
            <a:r>
              <a:rPr lang="fr-FR" sz="3200" dirty="0"/>
              <a:t>Une culture des ressources et de la valorisation.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D1C3A88-B70C-415E-B171-2B50F242C97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75692" y="1757361"/>
            <a:ext cx="6623305" cy="4308476"/>
          </a:xfrm>
        </p:spPr>
        <p:txBody>
          <a:bodyPr>
            <a:normAutofit/>
          </a:bodyPr>
          <a:lstStyle/>
          <a:p>
            <a:r>
              <a:rPr lang="fr-FR" sz="2400" cap="none" dirty="0">
                <a:latin typeface="Arial" panose="020B0604020202020204" pitchFamily="34" charset="0"/>
                <a:cs typeface="Arial" panose="020B0604020202020204" pitchFamily="34" charset="0"/>
              </a:rPr>
              <a:t>Sortir de la logique du « garagisme »</a:t>
            </a:r>
          </a:p>
          <a:p>
            <a:r>
              <a:rPr lang="fr-FR" sz="2400" cap="none" dirty="0">
                <a:latin typeface="Arial" panose="020B0604020202020204" pitchFamily="34" charset="0"/>
                <a:cs typeface="Arial" panose="020B0604020202020204" pitchFamily="34" charset="0"/>
              </a:rPr>
              <a:t>Le terreau des ressources</a:t>
            </a:r>
          </a:p>
          <a:p>
            <a:r>
              <a:rPr lang="fr-FR" sz="2400" cap="none" dirty="0">
                <a:latin typeface="Arial" panose="020B0604020202020204" pitchFamily="34" charset="0"/>
                <a:cs typeface="Arial" panose="020B0604020202020204" pitchFamily="34" charset="0"/>
              </a:rPr>
              <a:t>Vers une nouvelle dynamique de groupe focalisée sur les ressources</a:t>
            </a:r>
          </a:p>
          <a:p>
            <a:endParaRPr lang="fr-FR" sz="18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8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8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8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8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22BA091-022A-4EB4-BBA0-0309BF5F9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187"/>
          <a:stretch/>
        </p:blipFill>
        <p:spPr>
          <a:xfrm>
            <a:off x="0" y="5430644"/>
            <a:ext cx="12192000" cy="1427356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5C6856D-F5CF-41FE-B98C-13B017FA2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6421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B7C49F0-203E-4014-8E82-4BE00B58170C}" type="slidenum">
              <a:rPr lang="fr-FR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42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0996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bg2">
                <a:shade val="92000"/>
                <a:satMod val="140000"/>
                <a:lumMod val="11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D1C0F6D-5AB0-457D-A2E5-4B8E77E390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D56A97F-536A-4D70-BE3C-46ED7477A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0D0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C8F27DD5-AB09-4348-AEAE-38DD5BF3BA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284159"/>
          </a:xfrm>
          <a:prstGeom prst="rect">
            <a:avLst/>
          </a:prstGeom>
          <a:ln>
            <a:noFill/>
          </a:ln>
          <a:effectLst>
            <a:outerShdw blurRad="88900"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6A7A0FF-4587-49B5-8921-77EC5D9F3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756" y="2056435"/>
            <a:ext cx="3418784" cy="4308475"/>
          </a:xfrm>
        </p:spPr>
        <p:txBody>
          <a:bodyPr anchor="t">
            <a:normAutofit/>
          </a:bodyPr>
          <a:lstStyle/>
          <a:p>
            <a:pPr algn="l"/>
            <a:r>
              <a:rPr lang="fr-FR" sz="3200" dirty="0"/>
              <a:t>Le Recours à l'Outil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D1C3A88-B70C-415E-B171-2B50F242C97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54295" y="1348484"/>
            <a:ext cx="7534657" cy="4308476"/>
          </a:xfrm>
        </p:spPr>
        <p:txBody>
          <a:bodyPr>
            <a:normAutofit/>
          </a:bodyPr>
          <a:lstStyle/>
          <a:p>
            <a:endParaRPr lang="fr-FR" sz="24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400" cap="none" dirty="0">
                <a:latin typeface="Arial" panose="020B0604020202020204" pitchFamily="34" charset="0"/>
                <a:cs typeface="Arial" panose="020B0604020202020204" pitchFamily="34" charset="0"/>
              </a:rPr>
              <a:t>Le préalable/contexte de la relation</a:t>
            </a:r>
          </a:p>
          <a:p>
            <a:r>
              <a:rPr lang="fr-FR" sz="2400" cap="none" dirty="0">
                <a:latin typeface="Arial" panose="020B0604020202020204" pitchFamily="34" charset="0"/>
                <a:cs typeface="Arial" panose="020B0604020202020204" pitchFamily="34" charset="0"/>
              </a:rPr>
              <a:t>De l’expérimentation à l’éprouvé.</a:t>
            </a:r>
          </a:p>
          <a:p>
            <a:r>
              <a:rPr lang="fr-FR" sz="2400" cap="none" dirty="0">
                <a:latin typeface="Arial" panose="020B0604020202020204" pitchFamily="34" charset="0"/>
                <a:cs typeface="Arial" panose="020B0604020202020204" pitchFamily="34" charset="0"/>
              </a:rPr>
              <a:t>Elaboration psychique avant, pendant et après.</a:t>
            </a:r>
          </a:p>
          <a:p>
            <a:r>
              <a:rPr lang="fr-FR" sz="2400" cap="none" dirty="0">
                <a:latin typeface="Arial" panose="020B0604020202020204" pitchFamily="34" charset="0"/>
                <a:cs typeface="Arial" panose="020B0604020202020204" pitchFamily="34" charset="0"/>
              </a:rPr>
              <a:t>De l’expérience à la compétence</a:t>
            </a:r>
          </a:p>
          <a:p>
            <a:pPr marL="0" indent="0">
              <a:buNone/>
            </a:pPr>
            <a:endParaRPr lang="fr-FR" sz="18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sz="18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8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8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8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22BA091-022A-4EB4-BBA0-0309BF5F9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187"/>
          <a:stretch/>
        </p:blipFill>
        <p:spPr>
          <a:xfrm>
            <a:off x="0" y="5430644"/>
            <a:ext cx="12192000" cy="1427356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5C6856D-F5CF-41FE-B98C-13B017FA2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6421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B7C49F0-203E-4014-8E82-4BE00B58170C}" type="slidenum">
              <a:rPr lang="fr-FR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43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9733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bg2">
                <a:shade val="92000"/>
                <a:satMod val="140000"/>
                <a:lumMod val="11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D1C0F6D-5AB0-457D-A2E5-4B8E77E390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D56A97F-536A-4D70-BE3C-46ED7477A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0D0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C8F27DD5-AB09-4348-AEAE-38DD5BF3BA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284159"/>
          </a:xfrm>
          <a:prstGeom prst="rect">
            <a:avLst/>
          </a:prstGeom>
          <a:ln>
            <a:noFill/>
          </a:ln>
          <a:effectLst>
            <a:outerShdw blurRad="88900"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6A7A0FF-4587-49B5-8921-77EC5D9F3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495" y="1574800"/>
            <a:ext cx="3418784" cy="4308475"/>
          </a:xfrm>
        </p:spPr>
        <p:txBody>
          <a:bodyPr anchor="t">
            <a:normAutofit/>
          </a:bodyPr>
          <a:lstStyle/>
          <a:p>
            <a:pPr algn="l"/>
            <a:r>
              <a:rPr lang="fr-FR" sz="3200" dirty="0"/>
              <a:t>Une orga </a:t>
            </a:r>
            <a:r>
              <a:rPr lang="fr-FR" sz="3200" dirty="0" err="1"/>
              <a:t>tip-top</a:t>
            </a:r>
            <a:endParaRPr lang="fr-FR" sz="32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D1C3A88-B70C-415E-B171-2B50F242C97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803200" y="1122168"/>
            <a:ext cx="6623305" cy="4308476"/>
          </a:xfrm>
        </p:spPr>
        <p:txBody>
          <a:bodyPr>
            <a:normAutofit/>
          </a:bodyPr>
          <a:lstStyle/>
          <a:p>
            <a:endParaRPr lang="fr-FR" sz="18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400" cap="none" dirty="0">
                <a:latin typeface="Arial" panose="020B0604020202020204" pitchFamily="34" charset="0"/>
                <a:cs typeface="Arial" panose="020B0604020202020204" pitchFamily="34" charset="0"/>
              </a:rPr>
              <a:t>Vers des systèmes auto-</a:t>
            </a:r>
            <a:r>
              <a:rPr lang="fr-FR" sz="2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organisants</a:t>
            </a:r>
            <a:endParaRPr lang="fr-FR" sz="24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400" cap="none" dirty="0">
                <a:latin typeface="Arial" panose="020B0604020202020204" pitchFamily="34" charset="0"/>
                <a:cs typeface="Arial" panose="020B0604020202020204" pitchFamily="34" charset="0"/>
              </a:rPr>
              <a:t>Des notes de procédures non </a:t>
            </a:r>
            <a:r>
              <a:rPr lang="fr-FR" sz="2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enfermantes</a:t>
            </a:r>
            <a:endParaRPr lang="fr-FR" sz="24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400" cap="none" dirty="0">
                <a:latin typeface="Arial" panose="020B0604020202020204" pitchFamily="34" charset="0"/>
                <a:cs typeface="Arial" panose="020B0604020202020204" pitchFamily="34" charset="0"/>
              </a:rPr>
              <a:t>ODJ/RD </a:t>
            </a:r>
          </a:p>
          <a:p>
            <a:pPr marL="0" indent="0">
              <a:buNone/>
            </a:pPr>
            <a:endParaRPr lang="fr-FR" sz="18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sz="18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8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8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8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22BA091-022A-4EB4-BBA0-0309BF5F9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187"/>
          <a:stretch/>
        </p:blipFill>
        <p:spPr>
          <a:xfrm>
            <a:off x="0" y="5430644"/>
            <a:ext cx="12192000" cy="1427356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5C6856D-F5CF-41FE-B98C-13B017FA2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6421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B7C49F0-203E-4014-8E82-4BE00B58170C}" type="slidenum">
              <a:rPr lang="fr-FR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44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1039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bg2">
                <a:shade val="92000"/>
                <a:satMod val="140000"/>
                <a:lumMod val="11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D1C0F6D-5AB0-457D-A2E5-4B8E77E390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D56A97F-536A-4D70-BE3C-46ED7477A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0D0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C8F27DD5-AB09-4348-AEAE-38DD5BF3BA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284159"/>
          </a:xfrm>
          <a:prstGeom prst="rect">
            <a:avLst/>
          </a:prstGeom>
          <a:ln>
            <a:noFill/>
          </a:ln>
          <a:effectLst>
            <a:outerShdw blurRad="88900"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6A7A0FF-4587-49B5-8921-77EC5D9F3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451" y="1274763"/>
            <a:ext cx="3418784" cy="4308475"/>
          </a:xfrm>
        </p:spPr>
        <p:txBody>
          <a:bodyPr anchor="t">
            <a:normAutofit/>
          </a:bodyPr>
          <a:lstStyle/>
          <a:p>
            <a:pPr algn="l"/>
            <a:r>
              <a:rPr lang="fr-FR" sz="3200" dirty="0"/>
              <a:t>Une com </a:t>
            </a:r>
            <a:r>
              <a:rPr lang="fr-FR" sz="3200" dirty="0" err="1"/>
              <a:t>tip-top</a:t>
            </a:r>
            <a:endParaRPr lang="fr-FR" sz="32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D1C3A88-B70C-415E-B171-2B50F242C97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801093" y="1274762"/>
            <a:ext cx="6623305" cy="4308476"/>
          </a:xfrm>
        </p:spPr>
        <p:txBody>
          <a:bodyPr>
            <a:normAutofit/>
          </a:bodyPr>
          <a:lstStyle/>
          <a:p>
            <a:r>
              <a:rPr lang="fr-FR" sz="2400" cap="none" dirty="0">
                <a:latin typeface="Arial" panose="020B0604020202020204" pitchFamily="34" charset="0"/>
                <a:cs typeface="Arial" panose="020B0604020202020204" pitchFamily="34" charset="0"/>
              </a:rPr>
              <a:t>Ou comment éviter de donner le bâton pour se faire battre </a:t>
            </a:r>
          </a:p>
          <a:p>
            <a:r>
              <a:rPr lang="fr-FR" sz="2400" cap="none" dirty="0">
                <a:latin typeface="Arial" panose="020B0604020202020204" pitchFamily="34" charset="0"/>
                <a:cs typeface="Arial" panose="020B0604020202020204" pitchFamily="34" charset="0"/>
              </a:rPr>
              <a:t>Manager c’est répéter</a:t>
            </a:r>
          </a:p>
          <a:p>
            <a:r>
              <a:rPr lang="fr-FR" sz="2400" cap="none" dirty="0">
                <a:latin typeface="Arial" panose="020B0604020202020204" pitchFamily="34" charset="0"/>
                <a:cs typeface="Arial" panose="020B0604020202020204" pitchFamily="34" charset="0"/>
              </a:rPr>
              <a:t>Donner l’info et permettre d’aller vers l’info</a:t>
            </a:r>
          </a:p>
          <a:p>
            <a:r>
              <a:rPr lang="fr-FR" sz="2400" cap="none" dirty="0">
                <a:latin typeface="Arial" panose="020B0604020202020204" pitchFamily="34" charset="0"/>
                <a:cs typeface="Arial" panose="020B0604020202020204" pitchFamily="34" charset="0"/>
              </a:rPr>
              <a:t>Prendre en compte les différents mouvements psychiques</a:t>
            </a:r>
          </a:p>
          <a:p>
            <a:pPr marL="0" indent="0">
              <a:buNone/>
            </a:pPr>
            <a:endParaRPr lang="fr-FR" sz="18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8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8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8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22BA091-022A-4EB4-BBA0-0309BF5F9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187"/>
          <a:stretch/>
        </p:blipFill>
        <p:spPr>
          <a:xfrm>
            <a:off x="0" y="5430644"/>
            <a:ext cx="12192000" cy="1427356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5C6856D-F5CF-41FE-B98C-13B017FA2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6421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B7C49F0-203E-4014-8E82-4BE00B58170C}" type="slidenum">
              <a:rPr lang="fr-FR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45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8878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bg2">
                <a:shade val="92000"/>
                <a:satMod val="140000"/>
                <a:lumMod val="11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D1C0F6D-5AB0-457D-A2E5-4B8E77E390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D56A97F-536A-4D70-BE3C-46ED7477A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0D0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C8F27DD5-AB09-4348-AEAE-38DD5BF3BA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284159"/>
          </a:xfrm>
          <a:prstGeom prst="rect">
            <a:avLst/>
          </a:prstGeom>
          <a:ln>
            <a:noFill/>
          </a:ln>
          <a:effectLst>
            <a:outerShdw blurRad="88900"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6A7A0FF-4587-49B5-8921-77EC5D9F3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756" y="2064494"/>
            <a:ext cx="3418784" cy="4308475"/>
          </a:xfrm>
        </p:spPr>
        <p:txBody>
          <a:bodyPr anchor="t">
            <a:normAutofit/>
          </a:bodyPr>
          <a:lstStyle/>
          <a:p>
            <a:pPr algn="l"/>
            <a:r>
              <a:rPr lang="fr-FR" sz="3200" dirty="0"/>
              <a:t>Pour une hiérarchisation des priorités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D1C3A88-B70C-415E-B171-2B50F242C97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843809" y="1348484"/>
            <a:ext cx="6623305" cy="4308476"/>
          </a:xfrm>
        </p:spPr>
        <p:txBody>
          <a:bodyPr>
            <a:normAutofit/>
          </a:bodyPr>
          <a:lstStyle/>
          <a:p>
            <a:endParaRPr lang="fr-FR" sz="24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400" cap="none" dirty="0">
                <a:latin typeface="Arial" panose="020B0604020202020204" pitchFamily="34" charset="0"/>
                <a:cs typeface="Arial" panose="020B0604020202020204" pitchFamily="34" charset="0"/>
              </a:rPr>
              <a:t>Autoriser le déclassement de certaines « priorités »</a:t>
            </a:r>
          </a:p>
          <a:p>
            <a:r>
              <a:rPr lang="fr-FR" sz="2400" cap="none" dirty="0">
                <a:latin typeface="Arial" panose="020B0604020202020204" pitchFamily="34" charset="0"/>
                <a:cs typeface="Arial" panose="020B0604020202020204" pitchFamily="34" charset="0"/>
              </a:rPr>
              <a:t>Autoriser la suppression de certaines tâches.</a:t>
            </a:r>
          </a:p>
          <a:p>
            <a:r>
              <a:rPr lang="fr-FR" sz="2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Post-poser</a:t>
            </a:r>
            <a:r>
              <a:rPr lang="fr-FR" sz="2400" cap="none" dirty="0">
                <a:latin typeface="Arial" panose="020B0604020202020204" pitchFamily="34" charset="0"/>
                <a:cs typeface="Arial" panose="020B0604020202020204" pitchFamily="34" charset="0"/>
              </a:rPr>
              <a:t> ≠ procrastiner</a:t>
            </a:r>
          </a:p>
          <a:p>
            <a:pPr marL="0" indent="0">
              <a:buNone/>
            </a:pPr>
            <a:endParaRPr lang="fr-FR" sz="18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sz="18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8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8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8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22BA091-022A-4EB4-BBA0-0309BF5F9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187"/>
          <a:stretch/>
        </p:blipFill>
        <p:spPr>
          <a:xfrm>
            <a:off x="0" y="5430644"/>
            <a:ext cx="12192000" cy="1427356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5C6856D-F5CF-41FE-B98C-13B017FA2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6421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B7C49F0-203E-4014-8E82-4BE00B58170C}" type="slidenum">
              <a:rPr lang="fr-FR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46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2321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bg2">
                <a:shade val="92000"/>
                <a:satMod val="140000"/>
                <a:lumMod val="11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D1C0F6D-5AB0-457D-A2E5-4B8E77E390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D56A97F-536A-4D70-BE3C-46ED7477A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0D0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C8F27DD5-AB09-4348-AEAE-38DD5BF3BA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284159"/>
          </a:xfrm>
          <a:prstGeom prst="rect">
            <a:avLst/>
          </a:prstGeom>
          <a:ln>
            <a:noFill/>
          </a:ln>
          <a:effectLst>
            <a:outerShdw blurRad="88900"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6A7A0FF-4587-49B5-8921-77EC5D9F3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985" y="2276528"/>
            <a:ext cx="3220278" cy="4308475"/>
          </a:xfrm>
        </p:spPr>
        <p:txBody>
          <a:bodyPr anchor="t">
            <a:normAutofit/>
          </a:bodyPr>
          <a:lstStyle/>
          <a:p>
            <a:pPr algn="l"/>
            <a:r>
              <a:rPr lang="fr-FR" sz="3200" dirty="0"/>
              <a:t>Un portage institutionnel sans faille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D1C3A88-B70C-415E-B171-2B50F242C97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004989" y="1757361"/>
            <a:ext cx="6623305" cy="4308476"/>
          </a:xfrm>
        </p:spPr>
        <p:txBody>
          <a:bodyPr>
            <a:normAutofit/>
          </a:bodyPr>
          <a:lstStyle/>
          <a:p>
            <a:endParaRPr lang="fr-FR" sz="18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400" cap="none" dirty="0">
                <a:latin typeface="Arial" panose="020B0604020202020204" pitchFamily="34" charset="0"/>
                <a:cs typeface="Arial" panose="020B0604020202020204" pitchFamily="34" charset="0"/>
              </a:rPr>
              <a:t>Aucune ambiguïté en direction des équipes sur les fondamentaux.</a:t>
            </a:r>
          </a:p>
          <a:p>
            <a:pPr marL="0" indent="0">
              <a:buNone/>
            </a:pPr>
            <a:endParaRPr lang="fr-FR" sz="18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sz="18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8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8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8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22BA091-022A-4EB4-BBA0-0309BF5F9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187"/>
          <a:stretch/>
        </p:blipFill>
        <p:spPr>
          <a:xfrm>
            <a:off x="0" y="5430644"/>
            <a:ext cx="12192000" cy="1427356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5C6856D-F5CF-41FE-B98C-13B017FA2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6421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B7C49F0-203E-4014-8E82-4BE00B58170C}" type="slidenum">
              <a:rPr lang="fr-FR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47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233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bg2">
                <a:shade val="92000"/>
                <a:satMod val="140000"/>
                <a:lumMod val="11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D1C0F6D-5AB0-457D-A2E5-4B8E77E390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D56A97F-536A-4D70-BE3C-46ED7477A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0D0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C8F27DD5-AB09-4348-AEAE-38DD5BF3BA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284159"/>
          </a:xfrm>
          <a:prstGeom prst="rect">
            <a:avLst/>
          </a:prstGeom>
          <a:ln>
            <a:noFill/>
          </a:ln>
          <a:effectLst>
            <a:outerShdw blurRad="88900"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6A7A0FF-4587-49B5-8921-77EC5D9F3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98" y="1721285"/>
            <a:ext cx="6400800" cy="4308475"/>
          </a:xfrm>
        </p:spPr>
        <p:txBody>
          <a:bodyPr anchor="t">
            <a:normAutofit/>
          </a:bodyPr>
          <a:lstStyle/>
          <a:p>
            <a:pPr algn="l"/>
            <a:r>
              <a:rPr lang="fr-FR" sz="3200" dirty="0"/>
              <a:t>La culture des espaces de régulation et d’élaboration.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D1C3A88-B70C-415E-B171-2B50F242C97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752342" y="1757361"/>
            <a:ext cx="6623305" cy="4308476"/>
          </a:xfrm>
        </p:spPr>
        <p:txBody>
          <a:bodyPr>
            <a:normAutofit/>
          </a:bodyPr>
          <a:lstStyle/>
          <a:p>
            <a:r>
              <a:rPr lang="fr-FR" sz="2400" cap="none" dirty="0">
                <a:latin typeface="Arial" panose="020B0604020202020204" pitchFamily="34" charset="0"/>
                <a:cs typeface="Arial" panose="020B0604020202020204" pitchFamily="34" charset="0"/>
              </a:rPr>
              <a:t>Oser les outils</a:t>
            </a:r>
          </a:p>
          <a:p>
            <a:r>
              <a:rPr lang="fr-FR" sz="2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Co-animation</a:t>
            </a:r>
            <a:r>
              <a:rPr lang="fr-FR" sz="2400" cap="none" dirty="0">
                <a:latin typeface="Arial" panose="020B0604020202020204" pitchFamily="34" charset="0"/>
                <a:cs typeface="Arial" panose="020B0604020202020204" pitchFamily="34" charset="0"/>
              </a:rPr>
              <a:t> CDSE/psy</a:t>
            </a:r>
          </a:p>
          <a:p>
            <a:r>
              <a:rPr lang="fr-FR" sz="2400" cap="none" dirty="0">
                <a:latin typeface="Arial" panose="020B0604020202020204" pitchFamily="34" charset="0"/>
                <a:cs typeface="Arial" panose="020B0604020202020204" pitchFamily="34" charset="0"/>
              </a:rPr>
              <a:t>De la Violence à la Conflictualité</a:t>
            </a:r>
          </a:p>
          <a:p>
            <a:r>
              <a:rPr lang="fr-FR" sz="2400" cap="none" dirty="0">
                <a:latin typeface="Arial" panose="020B0604020202020204" pitchFamily="34" charset="0"/>
                <a:cs typeface="Arial" panose="020B0604020202020204" pitchFamily="34" charset="0"/>
              </a:rPr>
              <a:t>Un processus long et continu</a:t>
            </a:r>
          </a:p>
          <a:p>
            <a:pPr marL="0" indent="0">
              <a:buNone/>
            </a:pPr>
            <a:endParaRPr lang="fr-FR" sz="24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sz="24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4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4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8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22BA091-022A-4EB4-BBA0-0309BF5F9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187"/>
          <a:stretch/>
        </p:blipFill>
        <p:spPr>
          <a:xfrm>
            <a:off x="0" y="5430644"/>
            <a:ext cx="12192000" cy="1427356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5C6856D-F5CF-41FE-B98C-13B017FA2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6421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B7C49F0-203E-4014-8E82-4BE00B58170C}" type="slidenum">
              <a:rPr lang="fr-FR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48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7190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bg2">
                <a:shade val="92000"/>
                <a:satMod val="140000"/>
                <a:lumMod val="11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D1C0F6D-5AB0-457D-A2E5-4B8E77E390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D56A97F-536A-4D70-BE3C-46ED7477A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0D0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C8F27DD5-AB09-4348-AEAE-38DD5BF3BA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284159"/>
          </a:xfrm>
          <a:prstGeom prst="rect">
            <a:avLst/>
          </a:prstGeom>
          <a:ln>
            <a:noFill/>
          </a:ln>
          <a:effectLst>
            <a:outerShdw blurRad="88900"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6A7A0FF-4587-49B5-8921-77EC5D9F3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513" y="2511455"/>
            <a:ext cx="11613504" cy="4308475"/>
          </a:xfrm>
        </p:spPr>
        <p:txBody>
          <a:bodyPr anchor="t">
            <a:normAutofit/>
          </a:bodyPr>
          <a:lstStyle/>
          <a:p>
            <a:pPr algn="l"/>
            <a:r>
              <a:rPr lang="fr-FR" sz="4400" dirty="0"/>
              <a:t>Faire alliance avec les stratégies de survie.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D1C3A88-B70C-415E-B171-2B50F242C97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54295" y="643466"/>
            <a:ext cx="6623305" cy="4308476"/>
          </a:xfrm>
        </p:spPr>
        <p:txBody>
          <a:bodyPr>
            <a:normAutofit/>
          </a:bodyPr>
          <a:lstStyle/>
          <a:p>
            <a:endParaRPr lang="fr-FR" sz="1800" cap="none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sz="1800" cap="none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sz="1800" cap="none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800" cap="none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800" cap="none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800" cap="non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22BA091-022A-4EB4-BBA0-0309BF5F9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187"/>
          <a:stretch/>
        </p:blipFill>
        <p:spPr>
          <a:xfrm>
            <a:off x="0" y="5430644"/>
            <a:ext cx="12192000" cy="1427356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5C6856D-F5CF-41FE-B98C-13B017FA2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6421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B7C49F0-203E-4014-8E82-4BE00B58170C}" type="slidenum">
              <a:rPr lang="fr-FR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49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8525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CBAF98E-AB18-B2AC-457A-014A42976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F76F3-7B2D-421C-844F-3D880891BA28}" type="slidenum">
              <a:rPr lang="fr-FR" smtClean="0"/>
              <a:t>5</a:t>
            </a:fld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267540D-1360-BB88-4877-119EF8654D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132" y="476088"/>
            <a:ext cx="11327736" cy="608184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EBB417AB-39CA-4772-DC2E-3B470508E65D}"/>
              </a:ext>
            </a:extLst>
          </p:cNvPr>
          <p:cNvSpPr txBox="1"/>
          <p:nvPr/>
        </p:nvSpPr>
        <p:spPr>
          <a:xfrm>
            <a:off x="6979298" y="6475445"/>
            <a:ext cx="3769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/>
              <a:t>Michel SCHITTECATTE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8" name="Encre 17">
                <a:extLst>
                  <a:ext uri="{FF2B5EF4-FFF2-40B4-BE49-F238E27FC236}">
                    <a16:creationId xmlns:a16="http://schemas.microsoft.com/office/drawing/2014/main" id="{DB3C1172-CACE-D295-BAAC-FEF8A0CB5674}"/>
                  </a:ext>
                </a:extLst>
              </p14:cNvPr>
              <p14:cNvContentPartPr/>
              <p14:nvPr/>
            </p14:nvContentPartPr>
            <p14:xfrm>
              <a:off x="988766" y="3246862"/>
              <a:ext cx="513720" cy="18720"/>
            </p14:xfrm>
          </p:contentPart>
        </mc:Choice>
        <mc:Fallback xmlns="">
          <p:pic>
            <p:nvPicPr>
              <p:cNvPr id="18" name="Encre 17">
                <a:extLst>
                  <a:ext uri="{FF2B5EF4-FFF2-40B4-BE49-F238E27FC236}">
                    <a16:creationId xmlns:a16="http://schemas.microsoft.com/office/drawing/2014/main" id="{DB3C1172-CACE-D295-BAAC-FEF8A0CB567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34766" y="3138862"/>
                <a:ext cx="621360" cy="23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9" name="Encre 18">
                <a:extLst>
                  <a:ext uri="{FF2B5EF4-FFF2-40B4-BE49-F238E27FC236}">
                    <a16:creationId xmlns:a16="http://schemas.microsoft.com/office/drawing/2014/main" id="{EE431EB9-FF45-3E57-E37D-ED9AE5C022CE}"/>
                  </a:ext>
                </a:extLst>
              </p14:cNvPr>
              <p14:cNvContentPartPr/>
              <p14:nvPr/>
            </p14:nvContentPartPr>
            <p14:xfrm>
              <a:off x="1669886" y="3230662"/>
              <a:ext cx="2404800" cy="45720"/>
            </p14:xfrm>
          </p:contentPart>
        </mc:Choice>
        <mc:Fallback xmlns="">
          <p:pic>
            <p:nvPicPr>
              <p:cNvPr id="19" name="Encre 18">
                <a:extLst>
                  <a:ext uri="{FF2B5EF4-FFF2-40B4-BE49-F238E27FC236}">
                    <a16:creationId xmlns:a16="http://schemas.microsoft.com/office/drawing/2014/main" id="{EE431EB9-FF45-3E57-E37D-ED9AE5C022C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16246" y="3123022"/>
                <a:ext cx="2512440" cy="26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4" name="Encre 23">
                <a:extLst>
                  <a:ext uri="{FF2B5EF4-FFF2-40B4-BE49-F238E27FC236}">
                    <a16:creationId xmlns:a16="http://schemas.microsoft.com/office/drawing/2014/main" id="{EA798D89-A923-EA90-9F28-820E18920BA9}"/>
                  </a:ext>
                </a:extLst>
              </p14:cNvPr>
              <p14:cNvContentPartPr/>
              <p14:nvPr/>
            </p14:nvContentPartPr>
            <p14:xfrm>
              <a:off x="4161446" y="3312022"/>
              <a:ext cx="1244880" cy="1470240"/>
            </p14:xfrm>
          </p:contentPart>
        </mc:Choice>
        <mc:Fallback xmlns="">
          <p:pic>
            <p:nvPicPr>
              <p:cNvPr id="24" name="Encre 23">
                <a:extLst>
                  <a:ext uri="{FF2B5EF4-FFF2-40B4-BE49-F238E27FC236}">
                    <a16:creationId xmlns:a16="http://schemas.microsoft.com/office/drawing/2014/main" id="{EA798D89-A923-EA90-9F28-820E18920BA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107446" y="3204382"/>
                <a:ext cx="1352520" cy="168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5" name="Encre 24">
                <a:extLst>
                  <a:ext uri="{FF2B5EF4-FFF2-40B4-BE49-F238E27FC236}">
                    <a16:creationId xmlns:a16="http://schemas.microsoft.com/office/drawing/2014/main" id="{7FA361D9-9C9F-0ACD-E407-672CE108ADF2}"/>
                  </a:ext>
                </a:extLst>
              </p14:cNvPr>
              <p14:cNvContentPartPr/>
              <p14:nvPr/>
            </p14:nvContentPartPr>
            <p14:xfrm>
              <a:off x="5420726" y="4683982"/>
              <a:ext cx="1164600" cy="1280880"/>
            </p14:xfrm>
          </p:contentPart>
        </mc:Choice>
        <mc:Fallback xmlns="">
          <p:pic>
            <p:nvPicPr>
              <p:cNvPr id="25" name="Encre 24">
                <a:extLst>
                  <a:ext uri="{FF2B5EF4-FFF2-40B4-BE49-F238E27FC236}">
                    <a16:creationId xmlns:a16="http://schemas.microsoft.com/office/drawing/2014/main" id="{7FA361D9-9C9F-0ACD-E407-672CE108ADF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367086" y="4575982"/>
                <a:ext cx="1272240" cy="149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7" name="Encre 26">
                <a:extLst>
                  <a:ext uri="{FF2B5EF4-FFF2-40B4-BE49-F238E27FC236}">
                    <a16:creationId xmlns:a16="http://schemas.microsoft.com/office/drawing/2014/main" id="{9A8DE901-1836-6E04-3345-2C01CD4F086C}"/>
                  </a:ext>
                </a:extLst>
              </p14:cNvPr>
              <p14:cNvContentPartPr/>
              <p14:nvPr/>
            </p14:nvContentPartPr>
            <p14:xfrm>
              <a:off x="6642926" y="5943262"/>
              <a:ext cx="4553640" cy="103320"/>
            </p14:xfrm>
          </p:contentPart>
        </mc:Choice>
        <mc:Fallback xmlns="">
          <p:pic>
            <p:nvPicPr>
              <p:cNvPr id="27" name="Encre 26">
                <a:extLst>
                  <a:ext uri="{FF2B5EF4-FFF2-40B4-BE49-F238E27FC236}">
                    <a16:creationId xmlns:a16="http://schemas.microsoft.com/office/drawing/2014/main" id="{9A8DE901-1836-6E04-3345-2C01CD4F086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589286" y="5835262"/>
                <a:ext cx="4661280" cy="31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8" name="Encre 27">
                <a:extLst>
                  <a:ext uri="{FF2B5EF4-FFF2-40B4-BE49-F238E27FC236}">
                    <a16:creationId xmlns:a16="http://schemas.microsoft.com/office/drawing/2014/main" id="{1EC8646B-49B7-AB3C-165D-695900513DB1}"/>
                  </a:ext>
                </a:extLst>
              </p14:cNvPr>
              <p14:cNvContentPartPr/>
              <p14:nvPr/>
            </p14:nvContentPartPr>
            <p14:xfrm>
              <a:off x="988766" y="3929782"/>
              <a:ext cx="309600" cy="26640"/>
            </p14:xfrm>
          </p:contentPart>
        </mc:Choice>
        <mc:Fallback xmlns="">
          <p:pic>
            <p:nvPicPr>
              <p:cNvPr id="28" name="Encre 27">
                <a:extLst>
                  <a:ext uri="{FF2B5EF4-FFF2-40B4-BE49-F238E27FC236}">
                    <a16:creationId xmlns:a16="http://schemas.microsoft.com/office/drawing/2014/main" id="{1EC8646B-49B7-AB3C-165D-695900513DB1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35126" y="3821782"/>
                <a:ext cx="417240" cy="24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0" name="Encre 29">
                <a:extLst>
                  <a:ext uri="{FF2B5EF4-FFF2-40B4-BE49-F238E27FC236}">
                    <a16:creationId xmlns:a16="http://schemas.microsoft.com/office/drawing/2014/main" id="{B2A638C5-12DF-4CF2-46CE-99E8F4C5B5BA}"/>
                  </a:ext>
                </a:extLst>
              </p14:cNvPr>
              <p14:cNvContentPartPr/>
              <p14:nvPr/>
            </p14:nvContentPartPr>
            <p14:xfrm>
              <a:off x="1017206" y="3935902"/>
              <a:ext cx="2997000" cy="39240"/>
            </p14:xfrm>
          </p:contentPart>
        </mc:Choice>
        <mc:Fallback xmlns="">
          <p:pic>
            <p:nvPicPr>
              <p:cNvPr id="30" name="Encre 29">
                <a:extLst>
                  <a:ext uri="{FF2B5EF4-FFF2-40B4-BE49-F238E27FC236}">
                    <a16:creationId xmlns:a16="http://schemas.microsoft.com/office/drawing/2014/main" id="{B2A638C5-12DF-4CF2-46CE-99E8F4C5B5B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63206" y="3827902"/>
                <a:ext cx="3104640" cy="25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1" name="Encre 30">
                <a:extLst>
                  <a:ext uri="{FF2B5EF4-FFF2-40B4-BE49-F238E27FC236}">
                    <a16:creationId xmlns:a16="http://schemas.microsoft.com/office/drawing/2014/main" id="{B3C91A3E-35EE-7057-CD92-453D87FD0A64}"/>
                  </a:ext>
                </a:extLst>
              </p14:cNvPr>
              <p14:cNvContentPartPr/>
              <p14:nvPr/>
            </p14:nvContentPartPr>
            <p14:xfrm>
              <a:off x="4079006" y="3994582"/>
              <a:ext cx="2629800" cy="2247840"/>
            </p14:xfrm>
          </p:contentPart>
        </mc:Choice>
        <mc:Fallback xmlns="">
          <p:pic>
            <p:nvPicPr>
              <p:cNvPr id="31" name="Encre 30">
                <a:extLst>
                  <a:ext uri="{FF2B5EF4-FFF2-40B4-BE49-F238E27FC236}">
                    <a16:creationId xmlns:a16="http://schemas.microsoft.com/office/drawing/2014/main" id="{B3C91A3E-35EE-7057-CD92-453D87FD0A64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025366" y="3886942"/>
                <a:ext cx="2737440" cy="246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2" name="Encre 31">
                <a:extLst>
                  <a:ext uri="{FF2B5EF4-FFF2-40B4-BE49-F238E27FC236}">
                    <a16:creationId xmlns:a16="http://schemas.microsoft.com/office/drawing/2014/main" id="{27EFCE3F-E090-12BC-C50E-88CD5D061023}"/>
                  </a:ext>
                </a:extLst>
              </p14:cNvPr>
              <p14:cNvContentPartPr/>
              <p14:nvPr/>
            </p14:nvContentPartPr>
            <p14:xfrm>
              <a:off x="6623846" y="5723662"/>
              <a:ext cx="103680" cy="397080"/>
            </p14:xfrm>
          </p:contentPart>
        </mc:Choice>
        <mc:Fallback xmlns="">
          <p:pic>
            <p:nvPicPr>
              <p:cNvPr id="32" name="Encre 31">
                <a:extLst>
                  <a:ext uri="{FF2B5EF4-FFF2-40B4-BE49-F238E27FC236}">
                    <a16:creationId xmlns:a16="http://schemas.microsoft.com/office/drawing/2014/main" id="{27EFCE3F-E090-12BC-C50E-88CD5D061023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570206" y="5616022"/>
                <a:ext cx="211320" cy="61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3" name="Encre 32">
                <a:extLst>
                  <a:ext uri="{FF2B5EF4-FFF2-40B4-BE49-F238E27FC236}">
                    <a16:creationId xmlns:a16="http://schemas.microsoft.com/office/drawing/2014/main" id="{93FEBCE8-A93A-E8AA-B4AC-194DCB5033DF}"/>
                  </a:ext>
                </a:extLst>
              </p14:cNvPr>
              <p14:cNvContentPartPr/>
              <p14:nvPr/>
            </p14:nvContentPartPr>
            <p14:xfrm>
              <a:off x="6652646" y="4639342"/>
              <a:ext cx="162720" cy="1257840"/>
            </p14:xfrm>
          </p:contentPart>
        </mc:Choice>
        <mc:Fallback xmlns="">
          <p:pic>
            <p:nvPicPr>
              <p:cNvPr id="33" name="Encre 32">
                <a:extLst>
                  <a:ext uri="{FF2B5EF4-FFF2-40B4-BE49-F238E27FC236}">
                    <a16:creationId xmlns:a16="http://schemas.microsoft.com/office/drawing/2014/main" id="{93FEBCE8-A93A-E8AA-B4AC-194DCB5033DF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598646" y="4531342"/>
                <a:ext cx="270360" cy="147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6" name="Encre 35">
                <a:extLst>
                  <a:ext uri="{FF2B5EF4-FFF2-40B4-BE49-F238E27FC236}">
                    <a16:creationId xmlns:a16="http://schemas.microsoft.com/office/drawing/2014/main" id="{3960417E-2083-07E3-B383-575CC34B669B}"/>
                  </a:ext>
                </a:extLst>
              </p14:cNvPr>
              <p14:cNvContentPartPr/>
              <p14:nvPr/>
            </p14:nvContentPartPr>
            <p14:xfrm>
              <a:off x="7175366" y="1352542"/>
              <a:ext cx="4040280" cy="93960"/>
            </p14:xfrm>
          </p:contentPart>
        </mc:Choice>
        <mc:Fallback xmlns="">
          <p:pic>
            <p:nvPicPr>
              <p:cNvPr id="36" name="Encre 35">
                <a:extLst>
                  <a:ext uri="{FF2B5EF4-FFF2-40B4-BE49-F238E27FC236}">
                    <a16:creationId xmlns:a16="http://schemas.microsoft.com/office/drawing/2014/main" id="{3960417E-2083-07E3-B383-575CC34B669B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121366" y="1244542"/>
                <a:ext cx="4147920" cy="30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0" name="Encre 39">
                <a:extLst>
                  <a:ext uri="{FF2B5EF4-FFF2-40B4-BE49-F238E27FC236}">
                    <a16:creationId xmlns:a16="http://schemas.microsoft.com/office/drawing/2014/main" id="{1526F98D-3403-0858-53B4-F44825B46795}"/>
                  </a:ext>
                </a:extLst>
              </p14:cNvPr>
              <p14:cNvContentPartPr/>
              <p14:nvPr/>
            </p14:nvContentPartPr>
            <p14:xfrm>
              <a:off x="6829766" y="1539382"/>
              <a:ext cx="308160" cy="3564360"/>
            </p14:xfrm>
          </p:contentPart>
        </mc:Choice>
        <mc:Fallback xmlns="">
          <p:pic>
            <p:nvPicPr>
              <p:cNvPr id="40" name="Encre 39">
                <a:extLst>
                  <a:ext uri="{FF2B5EF4-FFF2-40B4-BE49-F238E27FC236}">
                    <a16:creationId xmlns:a16="http://schemas.microsoft.com/office/drawing/2014/main" id="{1526F98D-3403-0858-53B4-F44825B46795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775766" y="1431742"/>
                <a:ext cx="415800" cy="37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2" name="Encre 41">
                <a:extLst>
                  <a:ext uri="{FF2B5EF4-FFF2-40B4-BE49-F238E27FC236}">
                    <a16:creationId xmlns:a16="http://schemas.microsoft.com/office/drawing/2014/main" id="{A85D643D-B63F-E678-E154-2D44F95084C2}"/>
                  </a:ext>
                </a:extLst>
              </p14:cNvPr>
              <p14:cNvContentPartPr/>
              <p14:nvPr/>
            </p14:nvContentPartPr>
            <p14:xfrm>
              <a:off x="6864686" y="3341182"/>
              <a:ext cx="59400" cy="1081800"/>
            </p14:xfrm>
          </p:contentPart>
        </mc:Choice>
        <mc:Fallback xmlns="">
          <p:pic>
            <p:nvPicPr>
              <p:cNvPr id="42" name="Encre 41">
                <a:extLst>
                  <a:ext uri="{FF2B5EF4-FFF2-40B4-BE49-F238E27FC236}">
                    <a16:creationId xmlns:a16="http://schemas.microsoft.com/office/drawing/2014/main" id="{A85D643D-B63F-E678-E154-2D44F95084C2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811046" y="3233182"/>
                <a:ext cx="167040" cy="129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6" name="Encre 45">
                <a:extLst>
                  <a:ext uri="{FF2B5EF4-FFF2-40B4-BE49-F238E27FC236}">
                    <a16:creationId xmlns:a16="http://schemas.microsoft.com/office/drawing/2014/main" id="{71F2F4AF-4197-5A0F-B1E7-7B571C5B4373}"/>
                  </a:ext>
                </a:extLst>
              </p14:cNvPr>
              <p14:cNvContentPartPr/>
              <p14:nvPr/>
            </p14:nvContentPartPr>
            <p14:xfrm>
              <a:off x="6745886" y="3844102"/>
              <a:ext cx="177480" cy="1604880"/>
            </p14:xfrm>
          </p:contentPart>
        </mc:Choice>
        <mc:Fallback xmlns="">
          <p:pic>
            <p:nvPicPr>
              <p:cNvPr id="46" name="Encre 45">
                <a:extLst>
                  <a:ext uri="{FF2B5EF4-FFF2-40B4-BE49-F238E27FC236}">
                    <a16:creationId xmlns:a16="http://schemas.microsoft.com/office/drawing/2014/main" id="{71F2F4AF-4197-5A0F-B1E7-7B571C5B4373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691886" y="3736462"/>
                <a:ext cx="285120" cy="18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7" name="Encre 46">
                <a:extLst>
                  <a:ext uri="{FF2B5EF4-FFF2-40B4-BE49-F238E27FC236}">
                    <a16:creationId xmlns:a16="http://schemas.microsoft.com/office/drawing/2014/main" id="{7F929F46-29CE-2618-197C-B1DD21A280C2}"/>
                  </a:ext>
                </a:extLst>
              </p14:cNvPr>
              <p14:cNvContentPartPr/>
              <p14:nvPr/>
            </p14:nvContentPartPr>
            <p14:xfrm>
              <a:off x="6671366" y="1539022"/>
              <a:ext cx="466200" cy="4488840"/>
            </p14:xfrm>
          </p:contentPart>
        </mc:Choice>
        <mc:Fallback xmlns="">
          <p:pic>
            <p:nvPicPr>
              <p:cNvPr id="47" name="Encre 46">
                <a:extLst>
                  <a:ext uri="{FF2B5EF4-FFF2-40B4-BE49-F238E27FC236}">
                    <a16:creationId xmlns:a16="http://schemas.microsoft.com/office/drawing/2014/main" id="{7F929F46-29CE-2618-197C-B1DD21A280C2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581726" y="1359382"/>
                <a:ext cx="645840" cy="484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49" name="Encre 48">
                <a:extLst>
                  <a:ext uri="{FF2B5EF4-FFF2-40B4-BE49-F238E27FC236}">
                    <a16:creationId xmlns:a16="http://schemas.microsoft.com/office/drawing/2014/main" id="{11B4F7E8-0E93-75F9-9630-88A6D2D9E3C1}"/>
                  </a:ext>
                </a:extLst>
              </p14:cNvPr>
              <p14:cNvContentPartPr/>
              <p14:nvPr/>
            </p14:nvContentPartPr>
            <p14:xfrm>
              <a:off x="1241126" y="6027502"/>
              <a:ext cx="360" cy="360"/>
            </p14:xfrm>
          </p:contentPart>
        </mc:Choice>
        <mc:Fallback xmlns="">
          <p:pic>
            <p:nvPicPr>
              <p:cNvPr id="49" name="Encre 48">
                <a:extLst>
                  <a:ext uri="{FF2B5EF4-FFF2-40B4-BE49-F238E27FC236}">
                    <a16:creationId xmlns:a16="http://schemas.microsoft.com/office/drawing/2014/main" id="{11B4F7E8-0E93-75F9-9630-88A6D2D9E3C1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187126" y="5919862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52" name="Encre 51">
                <a:extLst>
                  <a:ext uri="{FF2B5EF4-FFF2-40B4-BE49-F238E27FC236}">
                    <a16:creationId xmlns:a16="http://schemas.microsoft.com/office/drawing/2014/main" id="{B3DC32DE-534C-0293-D5BC-4C105CB3AB08}"/>
                  </a:ext>
                </a:extLst>
              </p14:cNvPr>
              <p14:cNvContentPartPr/>
              <p14:nvPr/>
            </p14:nvContentPartPr>
            <p14:xfrm>
              <a:off x="970406" y="5990062"/>
              <a:ext cx="3191400" cy="93960"/>
            </p14:xfrm>
          </p:contentPart>
        </mc:Choice>
        <mc:Fallback xmlns="">
          <p:pic>
            <p:nvPicPr>
              <p:cNvPr id="52" name="Encre 51">
                <a:extLst>
                  <a:ext uri="{FF2B5EF4-FFF2-40B4-BE49-F238E27FC236}">
                    <a16:creationId xmlns:a16="http://schemas.microsoft.com/office/drawing/2014/main" id="{B3DC32DE-534C-0293-D5BC-4C105CB3AB08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916406" y="5882062"/>
                <a:ext cx="3299040" cy="30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53" name="Encre 52">
                <a:extLst>
                  <a:ext uri="{FF2B5EF4-FFF2-40B4-BE49-F238E27FC236}">
                    <a16:creationId xmlns:a16="http://schemas.microsoft.com/office/drawing/2014/main" id="{2A649687-6363-7F01-F47A-048532A55F64}"/>
                  </a:ext>
                </a:extLst>
              </p14:cNvPr>
              <p14:cNvContentPartPr/>
              <p14:nvPr/>
            </p14:nvContentPartPr>
            <p14:xfrm>
              <a:off x="6219566" y="1716142"/>
              <a:ext cx="5042880" cy="608400"/>
            </p14:xfrm>
          </p:contentPart>
        </mc:Choice>
        <mc:Fallback xmlns="">
          <p:pic>
            <p:nvPicPr>
              <p:cNvPr id="53" name="Encre 52">
                <a:extLst>
                  <a:ext uri="{FF2B5EF4-FFF2-40B4-BE49-F238E27FC236}">
                    <a16:creationId xmlns:a16="http://schemas.microsoft.com/office/drawing/2014/main" id="{2A649687-6363-7F01-F47A-048532A55F64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165926" y="1608502"/>
                <a:ext cx="5150520" cy="82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54" name="Encre 53">
                <a:extLst>
                  <a:ext uri="{FF2B5EF4-FFF2-40B4-BE49-F238E27FC236}">
                    <a16:creationId xmlns:a16="http://schemas.microsoft.com/office/drawing/2014/main" id="{519F29B5-0618-DAC0-2670-E02DCDFF18D3}"/>
                  </a:ext>
                </a:extLst>
              </p14:cNvPr>
              <p14:cNvContentPartPr/>
              <p14:nvPr/>
            </p14:nvContentPartPr>
            <p14:xfrm>
              <a:off x="4160006" y="2397982"/>
              <a:ext cx="1998000" cy="3510720"/>
            </p14:xfrm>
          </p:contentPart>
        </mc:Choice>
        <mc:Fallback xmlns="">
          <p:pic>
            <p:nvPicPr>
              <p:cNvPr id="54" name="Encre 53">
                <a:extLst>
                  <a:ext uri="{FF2B5EF4-FFF2-40B4-BE49-F238E27FC236}">
                    <a16:creationId xmlns:a16="http://schemas.microsoft.com/office/drawing/2014/main" id="{519F29B5-0618-DAC0-2670-E02DCDFF18D3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106366" y="2289982"/>
                <a:ext cx="2105640" cy="3726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5490622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bg2">
                <a:shade val="92000"/>
                <a:satMod val="140000"/>
                <a:lumMod val="11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D1C0F6D-5AB0-457D-A2E5-4B8E77E390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D56A97F-536A-4D70-BE3C-46ED7477A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0D0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C8F27DD5-AB09-4348-AEAE-38DD5BF3BA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284159"/>
          </a:xfrm>
          <a:prstGeom prst="rect">
            <a:avLst/>
          </a:prstGeom>
          <a:ln>
            <a:noFill/>
          </a:ln>
          <a:effectLst>
            <a:outerShdw blurRad="88900"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6A7A0FF-4587-49B5-8921-77EC5D9F3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921" y="1428315"/>
            <a:ext cx="11059921" cy="4308475"/>
          </a:xfrm>
        </p:spPr>
        <p:txBody>
          <a:bodyPr anchor="t">
            <a:normAutofit/>
          </a:bodyPr>
          <a:lstStyle/>
          <a:p>
            <a:r>
              <a:rPr lang="fr-FR" sz="3700" dirty="0"/>
              <a:t>Une autorité DE FONCTION / HIERARCHIQUE</a:t>
            </a:r>
            <a:br>
              <a:rPr lang="fr-FR" sz="3700" dirty="0"/>
            </a:br>
            <a:br>
              <a:rPr lang="fr-FR" sz="3700" dirty="0"/>
            </a:br>
            <a:br>
              <a:rPr lang="fr-FR" sz="3700" dirty="0"/>
            </a:br>
            <a:br>
              <a:rPr lang="fr-FR" sz="3700" dirty="0"/>
            </a:br>
            <a:r>
              <a:rPr lang="fr-FR" sz="3700" dirty="0"/>
              <a:t>une autorité DE RELATION / CONFEREE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D1C3A88-B70C-415E-B171-2B50F242C97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54295" y="643466"/>
            <a:ext cx="6623305" cy="4308476"/>
          </a:xfrm>
        </p:spPr>
        <p:txBody>
          <a:bodyPr>
            <a:normAutofit/>
          </a:bodyPr>
          <a:lstStyle/>
          <a:p>
            <a:endParaRPr lang="fr-FR" sz="1800" cap="none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sz="1800" cap="none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sz="1800" cap="none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800" cap="none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800" cap="none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800" cap="non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22BA091-022A-4EB4-BBA0-0309BF5F9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187"/>
          <a:stretch/>
        </p:blipFill>
        <p:spPr>
          <a:xfrm>
            <a:off x="0" y="5430644"/>
            <a:ext cx="12192000" cy="1427356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5C6856D-F5CF-41FE-B98C-13B017FA2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6421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B7C49F0-203E-4014-8E82-4BE00B58170C}" type="slidenum">
              <a:rPr lang="fr-FR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50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3872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bg2">
                <a:shade val="92000"/>
                <a:satMod val="140000"/>
                <a:lumMod val="11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>
            <a:extLst>
              <a:ext uri="{FF2B5EF4-FFF2-40B4-BE49-F238E27FC236}">
                <a16:creationId xmlns:a16="http://schemas.microsoft.com/office/drawing/2014/main" id="{9A0F0AC6-A89F-416B-9FA4-48E664065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31AA009-40AD-4098-8AE7-680CA35C6E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864672EB-02A8-48AB-BCFB-00B78DBA6A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255A803-13A1-44E9-ACA9-889A5CC39B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98" y="0"/>
            <a:ext cx="12192000" cy="6858000"/>
          </a:xfrm>
          <a:prstGeom prst="rect">
            <a:avLst/>
          </a:prstGeom>
          <a:solidFill>
            <a:srgbClr val="0D0D0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BC82C52F-0333-430E-AF00-FA48A518A1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286708"/>
          </a:xfrm>
          <a:prstGeom prst="rect">
            <a:avLst/>
          </a:prstGeom>
          <a:ln>
            <a:noFill/>
          </a:ln>
          <a:effectLst>
            <a:outerShdw blurRad="88900"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E9CCFFE-A385-4D35-8504-960F050EF7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269"/>
          <a:stretch/>
        </p:blipFill>
        <p:spPr>
          <a:xfrm>
            <a:off x="0" y="0"/>
            <a:ext cx="12192000" cy="162746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AD41804-3572-46FD-8124-D3079B6427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51" t="72447" r="32841"/>
          <a:stretch/>
        </p:blipFill>
        <p:spPr>
          <a:xfrm>
            <a:off x="6526134" y="3384053"/>
            <a:ext cx="2305206" cy="1889621"/>
          </a:xfrm>
          <a:custGeom>
            <a:avLst/>
            <a:gdLst>
              <a:gd name="connsiteX0" fmla="*/ 8425821 w 12192000"/>
              <a:gd name="connsiteY0" fmla="*/ 2921316 h 3611460"/>
              <a:gd name="connsiteX1" fmla="*/ 8425821 w 12192000"/>
              <a:gd name="connsiteY1" fmla="*/ 3598426 h 3611460"/>
              <a:gd name="connsiteX2" fmla="*/ 9652455 w 12192000"/>
              <a:gd name="connsiteY2" fmla="*/ 3598426 h 3611460"/>
              <a:gd name="connsiteX3" fmla="*/ 9652455 w 12192000"/>
              <a:gd name="connsiteY3" fmla="*/ 2921316 h 3611460"/>
              <a:gd name="connsiteX4" fmla="*/ 0 w 12192000"/>
              <a:gd name="connsiteY4" fmla="*/ 0 h 3611460"/>
              <a:gd name="connsiteX5" fmla="*/ 12192000 w 12192000"/>
              <a:gd name="connsiteY5" fmla="*/ 0 h 3611460"/>
              <a:gd name="connsiteX6" fmla="*/ 12192000 w 12192000"/>
              <a:gd name="connsiteY6" fmla="*/ 3611460 h 3611460"/>
              <a:gd name="connsiteX7" fmla="*/ 0 w 12192000"/>
              <a:gd name="connsiteY7" fmla="*/ 3611460 h 3611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611460">
                <a:moveTo>
                  <a:pt x="8425821" y="2921316"/>
                </a:moveTo>
                <a:lnTo>
                  <a:pt x="8425821" y="3598426"/>
                </a:lnTo>
                <a:lnTo>
                  <a:pt x="9652455" y="3598426"/>
                </a:lnTo>
                <a:lnTo>
                  <a:pt x="9652455" y="2921316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611460"/>
                </a:lnTo>
                <a:lnTo>
                  <a:pt x="0" y="3611460"/>
                </a:lnTo>
                <a:close/>
              </a:path>
            </a:pathLst>
          </a:cu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316A1D8-3445-4B94-B595-2285C05EE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69" t="72447" r="62822"/>
          <a:stretch/>
        </p:blipFill>
        <p:spPr>
          <a:xfrm>
            <a:off x="5443064" y="3371019"/>
            <a:ext cx="1451918" cy="1889621"/>
          </a:xfrm>
          <a:custGeom>
            <a:avLst/>
            <a:gdLst>
              <a:gd name="connsiteX0" fmla="*/ 8425821 w 12192000"/>
              <a:gd name="connsiteY0" fmla="*/ 2921316 h 3611460"/>
              <a:gd name="connsiteX1" fmla="*/ 8425821 w 12192000"/>
              <a:gd name="connsiteY1" fmla="*/ 3598426 h 3611460"/>
              <a:gd name="connsiteX2" fmla="*/ 9652455 w 12192000"/>
              <a:gd name="connsiteY2" fmla="*/ 3598426 h 3611460"/>
              <a:gd name="connsiteX3" fmla="*/ 9652455 w 12192000"/>
              <a:gd name="connsiteY3" fmla="*/ 2921316 h 3611460"/>
              <a:gd name="connsiteX4" fmla="*/ 0 w 12192000"/>
              <a:gd name="connsiteY4" fmla="*/ 0 h 3611460"/>
              <a:gd name="connsiteX5" fmla="*/ 12192000 w 12192000"/>
              <a:gd name="connsiteY5" fmla="*/ 0 h 3611460"/>
              <a:gd name="connsiteX6" fmla="*/ 12192000 w 12192000"/>
              <a:gd name="connsiteY6" fmla="*/ 3611460 h 3611460"/>
              <a:gd name="connsiteX7" fmla="*/ 0 w 12192000"/>
              <a:gd name="connsiteY7" fmla="*/ 3611460 h 3611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611460">
                <a:moveTo>
                  <a:pt x="8425821" y="2921316"/>
                </a:moveTo>
                <a:lnTo>
                  <a:pt x="8425821" y="3598426"/>
                </a:lnTo>
                <a:lnTo>
                  <a:pt x="9652455" y="3598426"/>
                </a:lnTo>
                <a:lnTo>
                  <a:pt x="9652455" y="2921316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611460"/>
                </a:lnTo>
                <a:lnTo>
                  <a:pt x="0" y="3611460"/>
                </a:lnTo>
                <a:close/>
              </a:path>
            </a:pathLst>
          </a:cu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FA7483C-C90B-453F-AB53-60D8FDE6D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45" t="47340"/>
          <a:stretch/>
        </p:blipFill>
        <p:spPr>
          <a:xfrm>
            <a:off x="8965579" y="1675248"/>
            <a:ext cx="3237619" cy="3611460"/>
          </a:xfrm>
          <a:custGeom>
            <a:avLst/>
            <a:gdLst>
              <a:gd name="connsiteX0" fmla="*/ 2237500 w 3237619"/>
              <a:gd name="connsiteY0" fmla="*/ 2921316 h 3611460"/>
              <a:gd name="connsiteX1" fmla="*/ 2237500 w 3237619"/>
              <a:gd name="connsiteY1" fmla="*/ 3598426 h 3611460"/>
              <a:gd name="connsiteX2" fmla="*/ 2563236 w 3237619"/>
              <a:gd name="connsiteY2" fmla="*/ 3598426 h 3611460"/>
              <a:gd name="connsiteX3" fmla="*/ 2563236 w 3237619"/>
              <a:gd name="connsiteY3" fmla="*/ 2921316 h 3611460"/>
              <a:gd name="connsiteX4" fmla="*/ 0 w 3237619"/>
              <a:gd name="connsiteY4" fmla="*/ 0 h 3611460"/>
              <a:gd name="connsiteX5" fmla="*/ 3237619 w 3237619"/>
              <a:gd name="connsiteY5" fmla="*/ 0 h 3611460"/>
              <a:gd name="connsiteX6" fmla="*/ 3237619 w 3237619"/>
              <a:gd name="connsiteY6" fmla="*/ 3611460 h 3611460"/>
              <a:gd name="connsiteX7" fmla="*/ 557562 w 3237619"/>
              <a:gd name="connsiteY7" fmla="*/ 3611460 h 3611460"/>
              <a:gd name="connsiteX8" fmla="*/ 557562 w 3237619"/>
              <a:gd name="connsiteY8" fmla="*/ 2822752 h 3611460"/>
              <a:gd name="connsiteX9" fmla="*/ 0 w 3237619"/>
              <a:gd name="connsiteY9" fmla="*/ 2822752 h 3611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37619" h="3611460">
                <a:moveTo>
                  <a:pt x="2237500" y="2921316"/>
                </a:moveTo>
                <a:lnTo>
                  <a:pt x="2237500" y="3598426"/>
                </a:lnTo>
                <a:lnTo>
                  <a:pt x="2563236" y="3598426"/>
                </a:lnTo>
                <a:lnTo>
                  <a:pt x="2563236" y="2921316"/>
                </a:lnTo>
                <a:close/>
                <a:moveTo>
                  <a:pt x="0" y="0"/>
                </a:moveTo>
                <a:lnTo>
                  <a:pt x="3237619" y="0"/>
                </a:lnTo>
                <a:lnTo>
                  <a:pt x="3237619" y="3611460"/>
                </a:lnTo>
                <a:lnTo>
                  <a:pt x="557562" y="3611460"/>
                </a:lnTo>
                <a:lnTo>
                  <a:pt x="557562" y="2822752"/>
                </a:lnTo>
                <a:lnTo>
                  <a:pt x="0" y="2822752"/>
                </a:lnTo>
                <a:close/>
              </a:path>
            </a:pathLst>
          </a:cu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240" y="445118"/>
            <a:ext cx="12078471" cy="263487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br>
              <a:rPr lang="en-US" sz="1900" dirty="0"/>
            </a:br>
            <a:r>
              <a:rPr lang="en-US" sz="3200" b="1" dirty="0"/>
              <a:t>pour </a:t>
            </a:r>
            <a:r>
              <a:rPr lang="en-US" sz="3200" b="1" dirty="0" err="1"/>
              <a:t>qu’une</a:t>
            </a:r>
            <a:r>
              <a:rPr lang="en-US" sz="3200" b="1" dirty="0"/>
              <a:t> institution </a:t>
            </a:r>
            <a:r>
              <a:rPr lang="en-US" sz="3200" b="1" dirty="0" err="1"/>
              <a:t>soit</a:t>
            </a:r>
            <a:r>
              <a:rPr lang="en-US" sz="3200" b="1" dirty="0"/>
              <a:t> EN </a:t>
            </a:r>
            <a:r>
              <a:rPr lang="en-US" sz="3200" b="1" dirty="0" err="1"/>
              <a:t>mesure</a:t>
            </a:r>
            <a:r>
              <a:rPr lang="en-US" sz="3200" b="1" dirty="0"/>
              <a:t> d’être </a:t>
            </a:r>
            <a:r>
              <a:rPr lang="en-US" sz="3200" b="1" dirty="0" err="1"/>
              <a:t>soignante</a:t>
            </a:r>
            <a:r>
              <a:rPr lang="en-US" sz="3200" b="1" dirty="0"/>
              <a:t>, il </a:t>
            </a:r>
            <a:r>
              <a:rPr lang="en-US" sz="3200" b="1" dirty="0" err="1"/>
              <a:t>faudra</a:t>
            </a:r>
            <a:r>
              <a:rPr lang="en-US" sz="3200" b="1" dirty="0"/>
              <a:t> </a:t>
            </a:r>
            <a:r>
              <a:rPr lang="en-US" sz="3200" b="1" dirty="0" err="1"/>
              <a:t>d’abord</a:t>
            </a:r>
            <a:r>
              <a:rPr lang="en-US" sz="3200" b="1" dirty="0"/>
              <a:t> </a:t>
            </a:r>
            <a:r>
              <a:rPr lang="en-US" sz="3200" b="1" dirty="0" err="1"/>
              <a:t>qu’elle</a:t>
            </a:r>
            <a:r>
              <a:rPr lang="en-US" sz="3200" b="1" dirty="0"/>
              <a:t> </a:t>
            </a:r>
            <a:r>
              <a:rPr lang="en-US" sz="3200" b="1" dirty="0" err="1"/>
              <a:t>soit</a:t>
            </a:r>
            <a:r>
              <a:rPr lang="en-US" sz="3200" b="1" dirty="0"/>
              <a:t> </a:t>
            </a:r>
            <a:r>
              <a:rPr lang="en-US" sz="3200" b="1" dirty="0" err="1"/>
              <a:t>en</a:t>
            </a:r>
            <a:r>
              <a:rPr lang="en-US" sz="3200" b="1" dirty="0"/>
              <a:t> </a:t>
            </a:r>
            <a:r>
              <a:rPr lang="en-US" sz="3200" b="1" dirty="0" err="1"/>
              <a:t>mesure</a:t>
            </a:r>
            <a:r>
              <a:rPr lang="en-US" sz="3200" b="1" dirty="0"/>
              <a:t> de prendre SUFFISAMMENT </a:t>
            </a:r>
            <a:r>
              <a:rPr lang="en-US" sz="3200" b="1" dirty="0" err="1"/>
              <a:t>soin</a:t>
            </a:r>
            <a:r>
              <a:rPr lang="en-US" sz="3200" b="1" dirty="0"/>
              <a:t> </a:t>
            </a:r>
            <a:r>
              <a:rPr lang="en-US" sz="3200" b="1" dirty="0" err="1"/>
              <a:t>d’elle-même</a:t>
            </a:r>
            <a:r>
              <a:rPr lang="en-US" sz="3200" b="1" dirty="0"/>
              <a:t>.</a:t>
            </a:r>
            <a:br>
              <a:rPr lang="en-US" sz="3200" b="1" dirty="0"/>
            </a:br>
            <a:br>
              <a:rPr lang="en-US" sz="3200" b="1" dirty="0"/>
            </a:br>
            <a:br>
              <a:rPr lang="en-US" sz="1900" b="1" dirty="0"/>
            </a:br>
            <a:br>
              <a:rPr lang="en-US" sz="1900" b="1" dirty="0"/>
            </a:br>
            <a:endParaRPr lang="en-US" sz="1900" b="1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94A44D2-41DD-7B29-5067-42443263BEEC}"/>
              </a:ext>
            </a:extLst>
          </p:cNvPr>
          <p:cNvSpPr txBox="1"/>
          <p:nvPr/>
        </p:nvSpPr>
        <p:spPr>
          <a:xfrm>
            <a:off x="1835233" y="3013746"/>
            <a:ext cx="8689976" cy="10788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110000"/>
              </a:lnSpc>
              <a:spcBef>
                <a:spcPts val="1000"/>
              </a:spcBef>
              <a:buClr>
                <a:schemeClr val="tx1"/>
              </a:buClr>
            </a:pPr>
            <a:r>
              <a:rPr lang="en-US" sz="3200" b="1" cap="al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L’INSTITUTION C’EST TOUT LE MONDE !!</a:t>
            </a:r>
            <a:br>
              <a:rPr lang="en-US" sz="3200" b="1" cap="all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br>
              <a:rPr lang="en-US" sz="3200" b="1" cap="all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en-US" sz="3200" cap="all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6421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fld id="{DB7C49F0-203E-4014-8E82-4BE00B58170C}" type="slidenum"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defTabSz="457200">
                <a:spcAft>
                  <a:spcPts val="600"/>
                </a:spcAft>
              </a:pPr>
              <a:t>51</a:t>
            </a:fld>
            <a:endParaRPr lang="en-US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8831340" y="2256011"/>
            <a:ext cx="3757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Roland COENEN</a:t>
            </a:r>
          </a:p>
        </p:txBody>
      </p:sp>
    </p:spTree>
    <p:extLst>
      <p:ext uri="{BB962C8B-B14F-4D97-AF65-F5344CB8AC3E}">
        <p14:creationId xmlns:p14="http://schemas.microsoft.com/office/powerpoint/2010/main" val="27079235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bg2">
                <a:shade val="92000"/>
                <a:satMod val="140000"/>
                <a:lumMod val="11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9A0F0AC6-A89F-416B-9FA4-48E664065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31AA009-40AD-4098-8AE7-680CA35C6E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64672EB-02A8-48AB-BCFB-00B78DBA6A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255A803-13A1-44E9-ACA9-889A5CC39B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98" y="0"/>
            <a:ext cx="12192000" cy="6858000"/>
          </a:xfrm>
          <a:prstGeom prst="rect">
            <a:avLst/>
          </a:prstGeom>
          <a:solidFill>
            <a:srgbClr val="0D0D0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BC82C52F-0333-430E-AF00-FA48A518A1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286708"/>
          </a:xfrm>
          <a:prstGeom prst="rect">
            <a:avLst/>
          </a:prstGeom>
          <a:ln>
            <a:noFill/>
          </a:ln>
          <a:effectLst>
            <a:outerShdw blurRad="88900"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E9CCFFE-A385-4D35-8504-960F050EF7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269"/>
          <a:stretch/>
        </p:blipFill>
        <p:spPr>
          <a:xfrm>
            <a:off x="0" y="0"/>
            <a:ext cx="12192000" cy="162746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AD41804-3572-46FD-8124-D3079B6427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51" t="72447" r="32841"/>
          <a:stretch/>
        </p:blipFill>
        <p:spPr>
          <a:xfrm>
            <a:off x="6526134" y="3384053"/>
            <a:ext cx="2305206" cy="1889621"/>
          </a:xfrm>
          <a:custGeom>
            <a:avLst/>
            <a:gdLst>
              <a:gd name="connsiteX0" fmla="*/ 8425821 w 12192000"/>
              <a:gd name="connsiteY0" fmla="*/ 2921316 h 3611460"/>
              <a:gd name="connsiteX1" fmla="*/ 8425821 w 12192000"/>
              <a:gd name="connsiteY1" fmla="*/ 3598426 h 3611460"/>
              <a:gd name="connsiteX2" fmla="*/ 9652455 w 12192000"/>
              <a:gd name="connsiteY2" fmla="*/ 3598426 h 3611460"/>
              <a:gd name="connsiteX3" fmla="*/ 9652455 w 12192000"/>
              <a:gd name="connsiteY3" fmla="*/ 2921316 h 3611460"/>
              <a:gd name="connsiteX4" fmla="*/ 0 w 12192000"/>
              <a:gd name="connsiteY4" fmla="*/ 0 h 3611460"/>
              <a:gd name="connsiteX5" fmla="*/ 12192000 w 12192000"/>
              <a:gd name="connsiteY5" fmla="*/ 0 h 3611460"/>
              <a:gd name="connsiteX6" fmla="*/ 12192000 w 12192000"/>
              <a:gd name="connsiteY6" fmla="*/ 3611460 h 3611460"/>
              <a:gd name="connsiteX7" fmla="*/ 0 w 12192000"/>
              <a:gd name="connsiteY7" fmla="*/ 3611460 h 3611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611460">
                <a:moveTo>
                  <a:pt x="8425821" y="2921316"/>
                </a:moveTo>
                <a:lnTo>
                  <a:pt x="8425821" y="3598426"/>
                </a:lnTo>
                <a:lnTo>
                  <a:pt x="9652455" y="3598426"/>
                </a:lnTo>
                <a:lnTo>
                  <a:pt x="9652455" y="2921316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611460"/>
                </a:lnTo>
                <a:lnTo>
                  <a:pt x="0" y="3611460"/>
                </a:lnTo>
                <a:close/>
              </a:path>
            </a:pathLst>
          </a:cu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316A1D8-3445-4B94-B595-2285C05EE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69" t="72447" r="62822"/>
          <a:stretch/>
        </p:blipFill>
        <p:spPr>
          <a:xfrm>
            <a:off x="5443064" y="3371019"/>
            <a:ext cx="1451918" cy="1889621"/>
          </a:xfrm>
          <a:custGeom>
            <a:avLst/>
            <a:gdLst>
              <a:gd name="connsiteX0" fmla="*/ 8425821 w 12192000"/>
              <a:gd name="connsiteY0" fmla="*/ 2921316 h 3611460"/>
              <a:gd name="connsiteX1" fmla="*/ 8425821 w 12192000"/>
              <a:gd name="connsiteY1" fmla="*/ 3598426 h 3611460"/>
              <a:gd name="connsiteX2" fmla="*/ 9652455 w 12192000"/>
              <a:gd name="connsiteY2" fmla="*/ 3598426 h 3611460"/>
              <a:gd name="connsiteX3" fmla="*/ 9652455 w 12192000"/>
              <a:gd name="connsiteY3" fmla="*/ 2921316 h 3611460"/>
              <a:gd name="connsiteX4" fmla="*/ 0 w 12192000"/>
              <a:gd name="connsiteY4" fmla="*/ 0 h 3611460"/>
              <a:gd name="connsiteX5" fmla="*/ 12192000 w 12192000"/>
              <a:gd name="connsiteY5" fmla="*/ 0 h 3611460"/>
              <a:gd name="connsiteX6" fmla="*/ 12192000 w 12192000"/>
              <a:gd name="connsiteY6" fmla="*/ 3611460 h 3611460"/>
              <a:gd name="connsiteX7" fmla="*/ 0 w 12192000"/>
              <a:gd name="connsiteY7" fmla="*/ 3611460 h 3611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611460">
                <a:moveTo>
                  <a:pt x="8425821" y="2921316"/>
                </a:moveTo>
                <a:lnTo>
                  <a:pt x="8425821" y="3598426"/>
                </a:lnTo>
                <a:lnTo>
                  <a:pt x="9652455" y="3598426"/>
                </a:lnTo>
                <a:lnTo>
                  <a:pt x="9652455" y="2921316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611460"/>
                </a:lnTo>
                <a:lnTo>
                  <a:pt x="0" y="3611460"/>
                </a:lnTo>
                <a:close/>
              </a:path>
            </a:pathLst>
          </a:cu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FA7483C-C90B-453F-AB53-60D8FDE6D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45" t="47340"/>
          <a:stretch/>
        </p:blipFill>
        <p:spPr>
          <a:xfrm>
            <a:off x="8965579" y="1675248"/>
            <a:ext cx="3237619" cy="3611460"/>
          </a:xfrm>
          <a:custGeom>
            <a:avLst/>
            <a:gdLst>
              <a:gd name="connsiteX0" fmla="*/ 2237500 w 3237619"/>
              <a:gd name="connsiteY0" fmla="*/ 2921316 h 3611460"/>
              <a:gd name="connsiteX1" fmla="*/ 2237500 w 3237619"/>
              <a:gd name="connsiteY1" fmla="*/ 3598426 h 3611460"/>
              <a:gd name="connsiteX2" fmla="*/ 2563236 w 3237619"/>
              <a:gd name="connsiteY2" fmla="*/ 3598426 h 3611460"/>
              <a:gd name="connsiteX3" fmla="*/ 2563236 w 3237619"/>
              <a:gd name="connsiteY3" fmla="*/ 2921316 h 3611460"/>
              <a:gd name="connsiteX4" fmla="*/ 0 w 3237619"/>
              <a:gd name="connsiteY4" fmla="*/ 0 h 3611460"/>
              <a:gd name="connsiteX5" fmla="*/ 3237619 w 3237619"/>
              <a:gd name="connsiteY5" fmla="*/ 0 h 3611460"/>
              <a:gd name="connsiteX6" fmla="*/ 3237619 w 3237619"/>
              <a:gd name="connsiteY6" fmla="*/ 3611460 h 3611460"/>
              <a:gd name="connsiteX7" fmla="*/ 557562 w 3237619"/>
              <a:gd name="connsiteY7" fmla="*/ 3611460 h 3611460"/>
              <a:gd name="connsiteX8" fmla="*/ 557562 w 3237619"/>
              <a:gd name="connsiteY8" fmla="*/ 2822752 h 3611460"/>
              <a:gd name="connsiteX9" fmla="*/ 0 w 3237619"/>
              <a:gd name="connsiteY9" fmla="*/ 2822752 h 3611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37619" h="3611460">
                <a:moveTo>
                  <a:pt x="2237500" y="2921316"/>
                </a:moveTo>
                <a:lnTo>
                  <a:pt x="2237500" y="3598426"/>
                </a:lnTo>
                <a:lnTo>
                  <a:pt x="2563236" y="3598426"/>
                </a:lnTo>
                <a:lnTo>
                  <a:pt x="2563236" y="2921316"/>
                </a:lnTo>
                <a:close/>
                <a:moveTo>
                  <a:pt x="0" y="0"/>
                </a:moveTo>
                <a:lnTo>
                  <a:pt x="3237619" y="0"/>
                </a:lnTo>
                <a:lnTo>
                  <a:pt x="3237619" y="3611460"/>
                </a:lnTo>
                <a:lnTo>
                  <a:pt x="557562" y="3611460"/>
                </a:lnTo>
                <a:lnTo>
                  <a:pt x="557562" y="2822752"/>
                </a:lnTo>
                <a:lnTo>
                  <a:pt x="0" y="2822752"/>
                </a:lnTo>
                <a:close/>
              </a:path>
            </a:pathLst>
          </a:custGeom>
        </p:spPr>
      </p:pic>
      <p:sp>
        <p:nvSpPr>
          <p:cNvPr id="4" name="ZoneTexte 9"/>
          <p:cNvSpPr txBox="1">
            <a:spLocks noChangeArrowheads="1"/>
          </p:cNvSpPr>
          <p:nvPr/>
        </p:nvSpPr>
        <p:spPr bwMode="auto">
          <a:xfrm>
            <a:off x="1824035" y="1976741"/>
            <a:ext cx="8689976" cy="184438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fr-FR" sz="3400" b="1" i="1" cap="all" dirty="0">
                <a:latin typeface="+mj-lt"/>
                <a:ea typeface="+mj-ea"/>
                <a:cs typeface="+mj-cs"/>
              </a:rPr>
              <a:t>« On ne </a:t>
            </a:r>
            <a:r>
              <a:rPr lang="en-US" altLang="fr-FR" sz="3400" b="1" i="1" cap="all" dirty="0" err="1">
                <a:latin typeface="+mj-lt"/>
                <a:ea typeface="+mj-ea"/>
                <a:cs typeface="+mj-cs"/>
              </a:rPr>
              <a:t>peut</a:t>
            </a:r>
            <a:r>
              <a:rPr lang="en-US" altLang="fr-FR" sz="3400" b="1" i="1" cap="all" dirty="0">
                <a:latin typeface="+mj-lt"/>
                <a:ea typeface="+mj-ea"/>
                <a:cs typeface="+mj-cs"/>
              </a:rPr>
              <a:t> pas changer les institutions à la place des gens qui y </a:t>
            </a:r>
            <a:r>
              <a:rPr lang="en-US" altLang="fr-FR" sz="3400" b="1" i="1" cap="all" dirty="0" err="1">
                <a:latin typeface="+mj-lt"/>
                <a:ea typeface="+mj-ea"/>
                <a:cs typeface="+mj-cs"/>
              </a:rPr>
              <a:t>travaillent</a:t>
            </a:r>
            <a:r>
              <a:rPr lang="en-US" altLang="fr-FR" sz="3400" b="1" i="1" cap="all" dirty="0">
                <a:latin typeface="+mj-lt"/>
                <a:ea typeface="+mj-ea"/>
                <a:cs typeface="+mj-cs"/>
              </a:rPr>
              <a:t> »</a:t>
            </a:r>
          </a:p>
          <a:p>
            <a:pPr algn="r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fr-FR" sz="2400" b="1" i="1" cap="all" dirty="0">
              <a:latin typeface="+mj-lt"/>
              <a:ea typeface="+mj-ea"/>
              <a:cs typeface="+mj-cs"/>
            </a:endParaRPr>
          </a:p>
          <a:p>
            <a:pPr algn="r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fr-FR" sz="2400" b="1" i="1" cap="all" dirty="0">
                <a:latin typeface="+mj-lt"/>
                <a:ea typeface="+mj-ea"/>
                <a:cs typeface="+mj-cs"/>
              </a:rPr>
              <a:t>Charles ROJZMAN 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6421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fld id="{DB7C49F0-203E-4014-8E82-4BE00B58170C}" type="slidenum"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defTabSz="457200">
                <a:spcAft>
                  <a:spcPts val="600"/>
                </a:spcAft>
              </a:pPr>
              <a:t>52</a:t>
            </a:fld>
            <a:endParaRPr lang="en-US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27806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49F0-203E-4014-8E82-4BE00B58170C}" type="slidenum">
              <a:rPr lang="fr-FR" smtClean="0"/>
              <a:pPr/>
              <a:t>53</a:t>
            </a:fld>
            <a:endParaRPr lang="fr-FR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85073A82-C3E1-3E9B-6198-C60039D43C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731" y="265043"/>
            <a:ext cx="11332081" cy="6374296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7210024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bg2">
                <a:shade val="92000"/>
                <a:satMod val="140000"/>
                <a:lumMod val="11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D1C0F6D-5AB0-457D-A2E5-4B8E77E390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D56A97F-536A-4D70-BE3C-46ED7477A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0D0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C8F27DD5-AB09-4348-AEAE-38DD5BF3BA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284159"/>
          </a:xfrm>
          <a:prstGeom prst="rect">
            <a:avLst/>
          </a:prstGeom>
          <a:ln>
            <a:noFill/>
          </a:ln>
          <a:effectLst>
            <a:outerShdw blurRad="88900"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D1C3A88-B70C-415E-B171-2B50F242C97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54295" y="643466"/>
            <a:ext cx="6623305" cy="4308476"/>
          </a:xfrm>
        </p:spPr>
        <p:txBody>
          <a:bodyPr>
            <a:normAutofit lnSpcReduction="10000"/>
          </a:bodyPr>
          <a:lstStyle/>
          <a:p>
            <a:r>
              <a:rPr lang="fr-FR" sz="2200" cap="none" dirty="0">
                <a:latin typeface="Arial" panose="020B0604020202020204" pitchFamily="34" charset="0"/>
                <a:cs typeface="Arial" panose="020B0604020202020204" pitchFamily="34" charset="0"/>
              </a:rPr>
              <a:t>Le recours à l’outil</a:t>
            </a:r>
          </a:p>
          <a:p>
            <a:r>
              <a:rPr lang="fr-FR" sz="2200" cap="none" dirty="0">
                <a:latin typeface="Arial" panose="020B0604020202020204" pitchFamily="34" charset="0"/>
                <a:cs typeface="Arial" panose="020B0604020202020204" pitchFamily="34" charset="0"/>
              </a:rPr>
              <a:t>Une orga tip top</a:t>
            </a:r>
          </a:p>
          <a:p>
            <a:r>
              <a:rPr lang="fr-FR" sz="2200" cap="none" dirty="0">
                <a:latin typeface="Arial" panose="020B0604020202020204" pitchFamily="34" charset="0"/>
                <a:cs typeface="Arial" panose="020B0604020202020204" pitchFamily="34" charset="0"/>
              </a:rPr>
              <a:t>Une com tip top</a:t>
            </a:r>
          </a:p>
          <a:p>
            <a:r>
              <a:rPr lang="fr-FR" sz="2200" cap="none" dirty="0">
                <a:latin typeface="Arial" panose="020B0604020202020204" pitchFamily="34" charset="0"/>
                <a:cs typeface="Arial" panose="020B0604020202020204" pitchFamily="34" charset="0"/>
              </a:rPr>
              <a:t>Pour une hiérarchisation des priorités</a:t>
            </a:r>
          </a:p>
          <a:p>
            <a:r>
              <a:rPr lang="fr-FR" sz="2200" cap="none" dirty="0">
                <a:latin typeface="Arial" panose="020B0604020202020204" pitchFamily="34" charset="0"/>
                <a:cs typeface="Arial" panose="020B0604020202020204" pitchFamily="34" charset="0"/>
              </a:rPr>
              <a:t>Un portage institutionnel sans faille</a:t>
            </a:r>
          </a:p>
          <a:p>
            <a:r>
              <a:rPr lang="fr-FR" sz="2200" cap="none" dirty="0">
                <a:latin typeface="Arial" panose="020B0604020202020204" pitchFamily="34" charset="0"/>
                <a:cs typeface="Arial" panose="020B0604020202020204" pitchFamily="34" charset="0"/>
              </a:rPr>
              <a:t>La culture des espaces de régulation et d’élaboration</a:t>
            </a:r>
          </a:p>
          <a:p>
            <a:r>
              <a:rPr lang="fr-FR" sz="2200" cap="none" dirty="0">
                <a:latin typeface="Arial" panose="020B0604020202020204" pitchFamily="34" charset="0"/>
                <a:cs typeface="Arial" panose="020B0604020202020204" pitchFamily="34" charset="0"/>
              </a:rPr>
              <a:t>Faire alliance avec les stratégies de survie</a:t>
            </a:r>
          </a:p>
          <a:p>
            <a:r>
              <a:rPr lang="fr-FR" sz="2200" b="1" cap="none" dirty="0">
                <a:latin typeface="Arial" panose="020B0604020202020204" pitchFamily="34" charset="0"/>
                <a:cs typeface="Arial" panose="020B0604020202020204" pitchFamily="34" charset="0"/>
              </a:rPr>
              <a:t>Le soin institutionnel</a:t>
            </a:r>
          </a:p>
          <a:p>
            <a:endParaRPr lang="fr-FR" sz="18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8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sz="18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8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8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8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22BA091-022A-4EB4-BBA0-0309BF5F9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187"/>
          <a:stretch/>
        </p:blipFill>
        <p:spPr>
          <a:xfrm>
            <a:off x="0" y="5430644"/>
            <a:ext cx="12192000" cy="1427356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5C6856D-F5CF-41FE-B98C-13B017FA2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6421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B7C49F0-203E-4014-8E82-4BE00B58170C}" type="slidenum">
              <a:rPr lang="fr-FR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54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8742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bg2">
                <a:shade val="92000"/>
                <a:satMod val="140000"/>
                <a:lumMod val="11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>
            <a:extLst>
              <a:ext uri="{FF2B5EF4-FFF2-40B4-BE49-F238E27FC236}">
                <a16:creationId xmlns:a16="http://schemas.microsoft.com/office/drawing/2014/main" id="{9A0F0AC6-A89F-416B-9FA4-48E664065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18D7DD0-110F-43F3-A7E4-B51873CBF1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5D1C0F6D-5AB0-457D-A2E5-4B8E77E390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D56A97F-536A-4D70-BE3C-46ED7477A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0D0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C8F27DD5-AB09-4348-AEAE-38DD5BF3BA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284159"/>
          </a:xfrm>
          <a:prstGeom prst="rect">
            <a:avLst/>
          </a:prstGeom>
          <a:ln>
            <a:noFill/>
          </a:ln>
          <a:effectLst>
            <a:outerShdw blurRad="88900"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2210" y="1939925"/>
            <a:ext cx="5162241" cy="4308475"/>
          </a:xfrm>
        </p:spPr>
        <p:txBody>
          <a:bodyPr vert="horz" lIns="91440" tIns="45720" rIns="91440" bIns="45720" rtlCol="0" anchor="t">
            <a:normAutofit/>
          </a:bodyPr>
          <a:lstStyle/>
          <a:p>
            <a:br>
              <a:rPr lang="en-US" sz="3400" dirty="0"/>
            </a:br>
            <a:r>
              <a:rPr lang="en-US" sz="3200" b="1" dirty="0"/>
              <a:t>un seul plan </a:t>
            </a:r>
            <a:r>
              <a:rPr lang="en-US" sz="3200" b="1" dirty="0" err="1"/>
              <a:t>d’action</a:t>
            </a:r>
            <a:r>
              <a:rPr lang="en-US" sz="3200" b="1" dirty="0"/>
              <a:t>  </a:t>
            </a:r>
            <a:r>
              <a:rPr lang="en-US" sz="3200" b="1" dirty="0" err="1"/>
              <a:t>en</a:t>
            </a:r>
            <a:r>
              <a:rPr lang="en-US" sz="3200" b="1" dirty="0"/>
              <a:t> 3 points : </a:t>
            </a: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6952651" y="1757361"/>
            <a:ext cx="6623305" cy="43084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  <a:spcAft>
                <a:spcPts val="600"/>
              </a:spcAft>
              <a:buClr>
                <a:schemeClr val="tx1"/>
              </a:buClr>
            </a:pPr>
            <a:endParaRPr lang="en-US" sz="2400" dirty="0">
              <a:latin typeface="+mn-lt"/>
              <a:ea typeface="+mn-ea"/>
              <a:cs typeface="+mn-cs"/>
            </a:endParaRPr>
          </a:p>
          <a:p>
            <a:pPr marL="457200" indent="-457200">
              <a:lnSpc>
                <a:spcPct val="120000"/>
              </a:lnSpc>
              <a:spcAft>
                <a:spcPts val="600"/>
              </a:spcAft>
              <a:buClr>
                <a:schemeClr val="tx1"/>
              </a:buClr>
              <a:buAutoNum type="arabicPeriod"/>
            </a:pPr>
            <a:r>
              <a:rPr lang="en-US" sz="2400" dirty="0">
                <a:latin typeface="+mn-lt"/>
                <a:ea typeface="+mn-ea"/>
                <a:cs typeface="+mn-cs"/>
              </a:rPr>
              <a:t>La </a:t>
            </a:r>
            <a:r>
              <a:rPr lang="en-US" sz="2400" dirty="0" err="1">
                <a:latin typeface="+mn-lt"/>
                <a:ea typeface="+mn-ea"/>
                <a:cs typeface="+mn-cs"/>
              </a:rPr>
              <a:t>sécurité</a:t>
            </a:r>
            <a:endParaRPr lang="en-US" sz="2400" dirty="0">
              <a:latin typeface="+mn-lt"/>
              <a:ea typeface="+mn-ea"/>
              <a:cs typeface="+mn-cs"/>
            </a:endParaRPr>
          </a:p>
          <a:p>
            <a:pPr marL="457200" indent="-457200">
              <a:lnSpc>
                <a:spcPct val="120000"/>
              </a:lnSpc>
              <a:spcAft>
                <a:spcPts val="600"/>
              </a:spcAft>
              <a:buClr>
                <a:schemeClr val="tx1"/>
              </a:buClr>
              <a:buAutoNum type="arabicPeriod"/>
            </a:pPr>
            <a:r>
              <a:rPr lang="en-US" sz="2400" dirty="0">
                <a:latin typeface="+mn-lt"/>
                <a:ea typeface="+mn-ea"/>
                <a:cs typeface="+mn-cs"/>
              </a:rPr>
              <a:t>La </a:t>
            </a:r>
            <a:r>
              <a:rPr lang="en-US" sz="2400" dirty="0" err="1">
                <a:latin typeface="+mn-lt"/>
                <a:ea typeface="+mn-ea"/>
                <a:cs typeface="+mn-cs"/>
              </a:rPr>
              <a:t>sécurité</a:t>
            </a:r>
            <a:endParaRPr lang="en-US" sz="2400" dirty="0">
              <a:latin typeface="+mn-lt"/>
              <a:ea typeface="+mn-ea"/>
              <a:cs typeface="+mn-cs"/>
            </a:endParaRPr>
          </a:p>
          <a:p>
            <a:pPr marL="457200" indent="-457200">
              <a:lnSpc>
                <a:spcPct val="120000"/>
              </a:lnSpc>
              <a:spcAft>
                <a:spcPts val="600"/>
              </a:spcAft>
              <a:buClr>
                <a:schemeClr val="tx1"/>
              </a:buClr>
              <a:buAutoNum type="arabicPeriod"/>
            </a:pPr>
            <a:r>
              <a:rPr lang="en-US" sz="2400" dirty="0">
                <a:latin typeface="+mn-lt"/>
                <a:ea typeface="+mn-ea"/>
                <a:cs typeface="+mn-cs"/>
              </a:rPr>
              <a:t>La </a:t>
            </a:r>
            <a:r>
              <a:rPr lang="en-US" sz="2400" dirty="0" err="1">
                <a:latin typeface="+mn-lt"/>
                <a:ea typeface="+mn-ea"/>
                <a:cs typeface="+mn-cs"/>
              </a:rPr>
              <a:t>sécurité</a:t>
            </a:r>
            <a:endParaRPr lang="en-US" sz="2400" dirty="0">
              <a:latin typeface="+mn-lt"/>
              <a:ea typeface="+mn-ea"/>
              <a:cs typeface="+mn-cs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522BA091-022A-4EB4-BBA0-0309BF5F9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187"/>
          <a:stretch/>
        </p:blipFill>
        <p:spPr>
          <a:xfrm>
            <a:off x="0" y="5430644"/>
            <a:ext cx="12192000" cy="1427356"/>
          </a:xfrm>
          <a:prstGeom prst="rect">
            <a:avLst/>
          </a:prstGeom>
        </p:spPr>
      </p:pic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6421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fld id="{DB7C49F0-203E-4014-8E82-4BE00B58170C}" type="slidenum"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defTabSz="457200">
                <a:spcAft>
                  <a:spcPts val="600"/>
                </a:spcAft>
              </a:pPr>
              <a:t>6</a:t>
            </a:fld>
            <a:endParaRPr lang="en-US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61881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bg2">
                <a:shade val="92000"/>
                <a:satMod val="140000"/>
                <a:lumMod val="110000"/>
              </a:schemeClr>
            </a:gs>
          </a:gsLst>
          <a:lin ang="54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482FBED-EBBE-C183-0601-F62024901A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>
            <a:extLst>
              <a:ext uri="{FF2B5EF4-FFF2-40B4-BE49-F238E27FC236}">
                <a16:creationId xmlns:a16="http://schemas.microsoft.com/office/drawing/2014/main" id="{9853B69A-D3B9-06AD-D2BE-CA5C36C6D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BC7E9B63-5D0B-BB40-F2CC-4A823860D6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6DDA5E23-8995-90EF-9115-62904504D6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324B383-37F1-0D23-8193-32FA3CC6F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0D0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A0A134A8-FDE5-B397-ACDE-97BF125116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284159"/>
          </a:xfrm>
          <a:prstGeom prst="rect">
            <a:avLst/>
          </a:prstGeom>
          <a:ln>
            <a:noFill/>
          </a:ln>
          <a:effectLst>
            <a:outerShdw blurRad="88900"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F6EE8EA-F8AE-AB0D-FFC2-701DF3871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159" y="1274761"/>
            <a:ext cx="3418784" cy="4308475"/>
          </a:xfrm>
        </p:spPr>
        <p:txBody>
          <a:bodyPr vert="horz" lIns="91440" tIns="45720" rIns="91440" bIns="45720" rtlCol="0" anchor="t">
            <a:normAutofit/>
          </a:bodyPr>
          <a:lstStyle/>
          <a:p>
            <a:br>
              <a:rPr lang="en-US" sz="3400" dirty="0"/>
            </a:br>
            <a:r>
              <a:rPr lang="en-US" sz="3200" b="1" dirty="0" err="1"/>
              <a:t>Endosquelette</a:t>
            </a:r>
            <a:r>
              <a:rPr lang="en-US" sz="3200" b="1" dirty="0"/>
              <a:t> VS EXOSQUELETTE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A1FBBB45-1C88-E346-9C19-B2C81F349E7B}"/>
              </a:ext>
            </a:extLst>
          </p:cNvPr>
          <p:cNvSpPr txBox="1">
            <a:spLocks/>
          </p:cNvSpPr>
          <p:nvPr/>
        </p:nvSpPr>
        <p:spPr>
          <a:xfrm>
            <a:off x="4889073" y="1573841"/>
            <a:ext cx="6623305" cy="43084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US" sz="2400" dirty="0" err="1">
                <a:latin typeface="+mn-lt"/>
                <a:ea typeface="+mn-ea"/>
                <a:cs typeface="+mn-cs"/>
              </a:rPr>
              <a:t>Hypothèse</a:t>
            </a:r>
            <a:r>
              <a:rPr lang="en-US" sz="2400" dirty="0">
                <a:latin typeface="+mn-lt"/>
                <a:ea typeface="+mn-ea"/>
                <a:cs typeface="+mn-cs"/>
              </a:rPr>
              <a:t> forte : Plus les </a:t>
            </a:r>
            <a:r>
              <a:rPr lang="en-US" sz="2400" dirty="0" err="1">
                <a:latin typeface="+mn-lt"/>
                <a:ea typeface="+mn-ea"/>
                <a:cs typeface="+mn-cs"/>
              </a:rPr>
              <a:t>exosquelettes</a:t>
            </a:r>
            <a:r>
              <a:rPr lang="en-US" sz="2400" dirty="0">
                <a:latin typeface="+mn-lt"/>
                <a:ea typeface="+mn-ea"/>
                <a:cs typeface="+mn-cs"/>
              </a:rPr>
              <a:t> </a:t>
            </a:r>
            <a:r>
              <a:rPr lang="en-US" sz="2400" dirty="0" err="1">
                <a:latin typeface="+mn-lt"/>
                <a:ea typeface="+mn-ea"/>
                <a:cs typeface="+mn-cs"/>
              </a:rPr>
              <a:t>seront</a:t>
            </a:r>
            <a:r>
              <a:rPr lang="en-US" sz="2400" dirty="0">
                <a:latin typeface="+mn-lt"/>
                <a:ea typeface="+mn-ea"/>
                <a:cs typeface="+mn-cs"/>
              </a:rPr>
              <a:t> </a:t>
            </a:r>
            <a:r>
              <a:rPr lang="en-US" sz="2400" dirty="0" err="1">
                <a:latin typeface="+mn-lt"/>
                <a:ea typeface="+mn-ea"/>
                <a:cs typeface="+mn-cs"/>
              </a:rPr>
              <a:t>imposants</a:t>
            </a:r>
            <a:r>
              <a:rPr lang="en-US" sz="2400" dirty="0">
                <a:latin typeface="+mn-lt"/>
                <a:ea typeface="+mn-ea"/>
                <a:cs typeface="+mn-cs"/>
              </a:rPr>
              <a:t> et/</a:t>
            </a:r>
            <a:r>
              <a:rPr lang="en-US" sz="2400" dirty="0" err="1">
                <a:latin typeface="+mn-lt"/>
                <a:ea typeface="+mn-ea"/>
                <a:cs typeface="+mn-cs"/>
              </a:rPr>
              <a:t>ou</a:t>
            </a:r>
            <a:r>
              <a:rPr lang="en-US" sz="2400" dirty="0">
                <a:latin typeface="+mn-lt"/>
                <a:ea typeface="+mn-ea"/>
                <a:cs typeface="+mn-cs"/>
              </a:rPr>
              <a:t> </a:t>
            </a:r>
            <a:r>
              <a:rPr lang="en-US" sz="2400" dirty="0" err="1">
                <a:latin typeface="+mn-lt"/>
                <a:ea typeface="+mn-ea"/>
                <a:cs typeface="+mn-cs"/>
              </a:rPr>
              <a:t>nombreux</a:t>
            </a:r>
            <a:r>
              <a:rPr lang="en-US" sz="2400" dirty="0">
                <a:latin typeface="+mn-lt"/>
                <a:ea typeface="+mn-ea"/>
                <a:cs typeface="+mn-cs"/>
              </a:rPr>
              <a:t>, plus </a:t>
            </a:r>
            <a:r>
              <a:rPr lang="en-US" sz="2400" dirty="0" err="1">
                <a:latin typeface="+mn-lt"/>
                <a:ea typeface="+mn-ea"/>
                <a:cs typeface="+mn-cs"/>
              </a:rPr>
              <a:t>l’endosquelette</a:t>
            </a:r>
            <a:r>
              <a:rPr lang="en-US" sz="2400" dirty="0">
                <a:latin typeface="+mn-lt"/>
                <a:ea typeface="+mn-ea"/>
                <a:cs typeface="+mn-cs"/>
              </a:rPr>
              <a:t> sera </a:t>
            </a:r>
            <a:r>
              <a:rPr lang="en-US" sz="2400" dirty="0" err="1">
                <a:latin typeface="+mn-lt"/>
                <a:ea typeface="+mn-ea"/>
                <a:cs typeface="+mn-cs"/>
              </a:rPr>
              <a:t>atrophié</a:t>
            </a:r>
            <a:r>
              <a:rPr lang="en-US" sz="2400" dirty="0">
                <a:latin typeface="+mn-lt"/>
                <a:ea typeface="+mn-ea"/>
                <a:cs typeface="+mn-cs"/>
              </a:rPr>
              <a:t>, </a:t>
            </a:r>
            <a:r>
              <a:rPr lang="en-US" sz="2400" dirty="0" err="1">
                <a:latin typeface="+mn-lt"/>
                <a:ea typeface="+mn-ea"/>
                <a:cs typeface="+mn-cs"/>
              </a:rPr>
              <a:t>chétif</a:t>
            </a:r>
            <a:r>
              <a:rPr lang="en-US" sz="2400" dirty="0">
                <a:latin typeface="+mn-lt"/>
                <a:ea typeface="+mn-ea"/>
                <a:cs typeface="+mn-cs"/>
              </a:rPr>
              <a:t>, </a:t>
            </a:r>
            <a:r>
              <a:rPr lang="en-US" sz="2400" dirty="0" err="1">
                <a:latin typeface="+mn-lt"/>
                <a:ea typeface="+mn-ea"/>
                <a:cs typeface="+mn-cs"/>
              </a:rPr>
              <a:t>moribond</a:t>
            </a:r>
            <a:r>
              <a:rPr lang="en-US" sz="2400" dirty="0">
                <a:latin typeface="+mn-lt"/>
                <a:ea typeface="+mn-ea"/>
                <a:cs typeface="+mn-cs"/>
              </a:rPr>
              <a:t>…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534E5080-F973-16FB-9071-BAF858A1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187"/>
          <a:stretch/>
        </p:blipFill>
        <p:spPr>
          <a:xfrm>
            <a:off x="0" y="5430644"/>
            <a:ext cx="12192000" cy="1427356"/>
          </a:xfrm>
          <a:prstGeom prst="rect">
            <a:avLst/>
          </a:prstGeom>
        </p:spPr>
      </p:pic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1D6CC64B-C209-E089-D500-AE4257559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6421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fld id="{DB7C49F0-203E-4014-8E82-4BE00B58170C}" type="slidenum"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defTabSz="457200">
                <a:spcAft>
                  <a:spcPts val="600"/>
                </a:spcAft>
              </a:pPr>
              <a:t>7</a:t>
            </a:fld>
            <a:endParaRPr lang="en-US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94884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/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3050748" y="2366963"/>
            <a:ext cx="6090504" cy="3424237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64215" cy="365125"/>
          </a:xfrm>
        </p:spPr>
        <p:txBody>
          <a:bodyPr/>
          <a:lstStyle/>
          <a:p>
            <a:fld id="{DB7C49F0-203E-4014-8E82-4BE00B58170C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C66ECD2E-4552-4B1F-91D5-D5214F4BF660}"/>
              </a:ext>
            </a:extLst>
          </p:cNvPr>
          <p:cNvSpPr txBox="1"/>
          <p:nvPr/>
        </p:nvSpPr>
        <p:spPr>
          <a:xfrm>
            <a:off x="4107402" y="5410370"/>
            <a:ext cx="1988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AXE NOCICEPTIF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F1DA92E-01A7-4F77-AFDB-91E609706B0F}"/>
              </a:ext>
            </a:extLst>
          </p:cNvPr>
          <p:cNvSpPr txBox="1"/>
          <p:nvPr/>
        </p:nvSpPr>
        <p:spPr>
          <a:xfrm>
            <a:off x="6257278" y="5410370"/>
            <a:ext cx="1988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AXE HEDOGENE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C4079D5-7A59-40D6-9E37-D8AFE5C9D1D4}"/>
              </a:ext>
            </a:extLst>
          </p:cNvPr>
          <p:cNvSpPr txBox="1"/>
          <p:nvPr/>
        </p:nvSpPr>
        <p:spPr>
          <a:xfrm>
            <a:off x="6525087" y="5883275"/>
            <a:ext cx="2945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 COENEN &amp; JP GAILLARD</a:t>
            </a:r>
          </a:p>
        </p:txBody>
      </p:sp>
    </p:spTree>
    <p:extLst>
      <p:ext uri="{BB962C8B-B14F-4D97-AF65-F5344CB8AC3E}">
        <p14:creationId xmlns:p14="http://schemas.microsoft.com/office/powerpoint/2010/main" val="1328805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bg2">
                <a:shade val="92000"/>
                <a:satMod val="140000"/>
                <a:lumMod val="11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9A0F0AC6-A89F-416B-9FA4-48E664065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31AA009-40AD-4098-8AE7-680CA35C6E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64672EB-02A8-48AB-BCFB-00B78DBA6A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255A803-13A1-44E9-ACA9-889A5CC39B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98" y="0"/>
            <a:ext cx="12192000" cy="6858000"/>
          </a:xfrm>
          <a:prstGeom prst="rect">
            <a:avLst/>
          </a:prstGeom>
          <a:solidFill>
            <a:srgbClr val="0D0D0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BC82C52F-0333-430E-AF00-FA48A518A1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286708"/>
          </a:xfrm>
          <a:prstGeom prst="rect">
            <a:avLst/>
          </a:prstGeom>
          <a:ln>
            <a:noFill/>
          </a:ln>
          <a:effectLst>
            <a:outerShdw blurRad="88900"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E9CCFFE-A385-4D35-8504-960F050EF7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269"/>
          <a:stretch/>
        </p:blipFill>
        <p:spPr>
          <a:xfrm>
            <a:off x="0" y="0"/>
            <a:ext cx="12192000" cy="162746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AD41804-3572-46FD-8124-D3079B6427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51" t="72447" r="32841"/>
          <a:stretch/>
        </p:blipFill>
        <p:spPr>
          <a:xfrm>
            <a:off x="6526134" y="3384053"/>
            <a:ext cx="2305206" cy="1889621"/>
          </a:xfrm>
          <a:custGeom>
            <a:avLst/>
            <a:gdLst>
              <a:gd name="connsiteX0" fmla="*/ 8425821 w 12192000"/>
              <a:gd name="connsiteY0" fmla="*/ 2921316 h 3611460"/>
              <a:gd name="connsiteX1" fmla="*/ 8425821 w 12192000"/>
              <a:gd name="connsiteY1" fmla="*/ 3598426 h 3611460"/>
              <a:gd name="connsiteX2" fmla="*/ 9652455 w 12192000"/>
              <a:gd name="connsiteY2" fmla="*/ 3598426 h 3611460"/>
              <a:gd name="connsiteX3" fmla="*/ 9652455 w 12192000"/>
              <a:gd name="connsiteY3" fmla="*/ 2921316 h 3611460"/>
              <a:gd name="connsiteX4" fmla="*/ 0 w 12192000"/>
              <a:gd name="connsiteY4" fmla="*/ 0 h 3611460"/>
              <a:gd name="connsiteX5" fmla="*/ 12192000 w 12192000"/>
              <a:gd name="connsiteY5" fmla="*/ 0 h 3611460"/>
              <a:gd name="connsiteX6" fmla="*/ 12192000 w 12192000"/>
              <a:gd name="connsiteY6" fmla="*/ 3611460 h 3611460"/>
              <a:gd name="connsiteX7" fmla="*/ 0 w 12192000"/>
              <a:gd name="connsiteY7" fmla="*/ 3611460 h 3611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611460">
                <a:moveTo>
                  <a:pt x="8425821" y="2921316"/>
                </a:moveTo>
                <a:lnTo>
                  <a:pt x="8425821" y="3598426"/>
                </a:lnTo>
                <a:lnTo>
                  <a:pt x="9652455" y="3598426"/>
                </a:lnTo>
                <a:lnTo>
                  <a:pt x="9652455" y="2921316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611460"/>
                </a:lnTo>
                <a:lnTo>
                  <a:pt x="0" y="3611460"/>
                </a:lnTo>
                <a:close/>
              </a:path>
            </a:pathLst>
          </a:cu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316A1D8-3445-4B94-B595-2285C05EE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69" t="72447" r="62822"/>
          <a:stretch/>
        </p:blipFill>
        <p:spPr>
          <a:xfrm>
            <a:off x="5443064" y="3371019"/>
            <a:ext cx="1451918" cy="1889621"/>
          </a:xfrm>
          <a:custGeom>
            <a:avLst/>
            <a:gdLst>
              <a:gd name="connsiteX0" fmla="*/ 8425821 w 12192000"/>
              <a:gd name="connsiteY0" fmla="*/ 2921316 h 3611460"/>
              <a:gd name="connsiteX1" fmla="*/ 8425821 w 12192000"/>
              <a:gd name="connsiteY1" fmla="*/ 3598426 h 3611460"/>
              <a:gd name="connsiteX2" fmla="*/ 9652455 w 12192000"/>
              <a:gd name="connsiteY2" fmla="*/ 3598426 h 3611460"/>
              <a:gd name="connsiteX3" fmla="*/ 9652455 w 12192000"/>
              <a:gd name="connsiteY3" fmla="*/ 2921316 h 3611460"/>
              <a:gd name="connsiteX4" fmla="*/ 0 w 12192000"/>
              <a:gd name="connsiteY4" fmla="*/ 0 h 3611460"/>
              <a:gd name="connsiteX5" fmla="*/ 12192000 w 12192000"/>
              <a:gd name="connsiteY5" fmla="*/ 0 h 3611460"/>
              <a:gd name="connsiteX6" fmla="*/ 12192000 w 12192000"/>
              <a:gd name="connsiteY6" fmla="*/ 3611460 h 3611460"/>
              <a:gd name="connsiteX7" fmla="*/ 0 w 12192000"/>
              <a:gd name="connsiteY7" fmla="*/ 3611460 h 3611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611460">
                <a:moveTo>
                  <a:pt x="8425821" y="2921316"/>
                </a:moveTo>
                <a:lnTo>
                  <a:pt x="8425821" y="3598426"/>
                </a:lnTo>
                <a:lnTo>
                  <a:pt x="9652455" y="3598426"/>
                </a:lnTo>
                <a:lnTo>
                  <a:pt x="9652455" y="2921316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611460"/>
                </a:lnTo>
                <a:lnTo>
                  <a:pt x="0" y="3611460"/>
                </a:lnTo>
                <a:close/>
              </a:path>
            </a:pathLst>
          </a:cu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FA7483C-C90B-453F-AB53-60D8FDE6D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45" t="47340"/>
          <a:stretch/>
        </p:blipFill>
        <p:spPr>
          <a:xfrm>
            <a:off x="8965579" y="1675248"/>
            <a:ext cx="3237619" cy="3611460"/>
          </a:xfrm>
          <a:custGeom>
            <a:avLst/>
            <a:gdLst>
              <a:gd name="connsiteX0" fmla="*/ 2237500 w 3237619"/>
              <a:gd name="connsiteY0" fmla="*/ 2921316 h 3611460"/>
              <a:gd name="connsiteX1" fmla="*/ 2237500 w 3237619"/>
              <a:gd name="connsiteY1" fmla="*/ 3598426 h 3611460"/>
              <a:gd name="connsiteX2" fmla="*/ 2563236 w 3237619"/>
              <a:gd name="connsiteY2" fmla="*/ 3598426 h 3611460"/>
              <a:gd name="connsiteX3" fmla="*/ 2563236 w 3237619"/>
              <a:gd name="connsiteY3" fmla="*/ 2921316 h 3611460"/>
              <a:gd name="connsiteX4" fmla="*/ 0 w 3237619"/>
              <a:gd name="connsiteY4" fmla="*/ 0 h 3611460"/>
              <a:gd name="connsiteX5" fmla="*/ 3237619 w 3237619"/>
              <a:gd name="connsiteY5" fmla="*/ 0 h 3611460"/>
              <a:gd name="connsiteX6" fmla="*/ 3237619 w 3237619"/>
              <a:gd name="connsiteY6" fmla="*/ 3611460 h 3611460"/>
              <a:gd name="connsiteX7" fmla="*/ 557562 w 3237619"/>
              <a:gd name="connsiteY7" fmla="*/ 3611460 h 3611460"/>
              <a:gd name="connsiteX8" fmla="*/ 557562 w 3237619"/>
              <a:gd name="connsiteY8" fmla="*/ 2822752 h 3611460"/>
              <a:gd name="connsiteX9" fmla="*/ 0 w 3237619"/>
              <a:gd name="connsiteY9" fmla="*/ 2822752 h 3611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37619" h="3611460">
                <a:moveTo>
                  <a:pt x="2237500" y="2921316"/>
                </a:moveTo>
                <a:lnTo>
                  <a:pt x="2237500" y="3598426"/>
                </a:lnTo>
                <a:lnTo>
                  <a:pt x="2563236" y="3598426"/>
                </a:lnTo>
                <a:lnTo>
                  <a:pt x="2563236" y="2921316"/>
                </a:lnTo>
                <a:close/>
                <a:moveTo>
                  <a:pt x="0" y="0"/>
                </a:moveTo>
                <a:lnTo>
                  <a:pt x="3237619" y="0"/>
                </a:lnTo>
                <a:lnTo>
                  <a:pt x="3237619" y="3611460"/>
                </a:lnTo>
                <a:lnTo>
                  <a:pt x="557562" y="3611460"/>
                </a:lnTo>
                <a:lnTo>
                  <a:pt x="557562" y="2822752"/>
                </a:lnTo>
                <a:lnTo>
                  <a:pt x="0" y="2822752"/>
                </a:lnTo>
                <a:close/>
              </a:path>
            </a:pathLst>
          </a:cu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6A7A0FF-4587-49B5-8921-77EC5D9F3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5233" y="1124125"/>
            <a:ext cx="8689976" cy="184438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400" b="1"/>
              <a:t>Ça nous fait faire quoi ?</a:t>
            </a:r>
            <a:br>
              <a:rPr lang="en-US" sz="2400" b="1"/>
            </a:br>
            <a:br>
              <a:rPr lang="en-US" sz="2400" b="1"/>
            </a:br>
            <a:r>
              <a:rPr lang="en-US" sz="2400"/>
              <a:t>en direction des enfants/ados ?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5C6856D-F5CF-41FE-B98C-13B017FA2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6421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fld id="{DB7C49F0-203E-4014-8E82-4BE00B58170C}" type="slidenum"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defTabSz="457200">
                <a:spcAft>
                  <a:spcPts val="600"/>
                </a:spcAft>
              </a:pPr>
              <a:t>9</a:t>
            </a:fld>
            <a:endParaRPr lang="en-US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14680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Ronds dans l’eau">
  <a:themeElements>
    <a:clrScheme name="Ronds dans l’eau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Ronds dans l’eau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onds dans l’eau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1_Ronds dans l’eau">
  <a:themeElements>
    <a:clrScheme name="Ronds dans l’eau">
      <a:dk1>
        <a:sysClr val="windowText" lastClr="000000"/>
      </a:dk1>
      <a:lt1>
        <a:sysClr val="window" lastClr="FFFFFF"/>
      </a:lt1>
      <a:dk2>
        <a:srgbClr val="4B4B4B"/>
      </a:dk2>
      <a:lt2>
        <a:srgbClr val="B5B5B5"/>
      </a:lt2>
      <a:accent1>
        <a:srgbClr val="9AC43E"/>
      </a:accent1>
      <a:accent2>
        <a:srgbClr val="44BA98"/>
      </a:accent2>
      <a:accent3>
        <a:srgbClr val="43A9D9"/>
      </a:accent3>
      <a:accent4>
        <a:srgbClr val="6274D8"/>
      </a:accent4>
      <a:accent5>
        <a:srgbClr val="AB54D7"/>
      </a:accent5>
      <a:accent6>
        <a:srgbClr val="D15B37"/>
      </a:accent6>
      <a:hlink>
        <a:srgbClr val="BFE962"/>
      </a:hlink>
      <a:folHlink>
        <a:srgbClr val="C0D591"/>
      </a:folHlink>
    </a:clrScheme>
    <a:fontScheme name="Ronds dans l’eau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onds dans l’eau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892FADA9-420D-4323-A7A4-C1060166525B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TM04033925[[fn=Ronds dans l’eau]]</Template>
  <TotalTime>14734</TotalTime>
  <Words>1726</Words>
  <Application>Microsoft Office PowerPoint</Application>
  <PresentationFormat>Grand écran</PresentationFormat>
  <Paragraphs>433</Paragraphs>
  <Slides>54</Slides>
  <Notes>54</Notes>
  <HiddenSlides>0</HiddenSlides>
  <MMClips>0</MMClips>
  <ScaleCrop>false</ScaleCrop>
  <HeadingPairs>
    <vt:vector size="8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3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54</vt:i4>
      </vt:variant>
    </vt:vector>
  </HeadingPairs>
  <TitlesOfParts>
    <vt:vector size="63" baseType="lpstr">
      <vt:lpstr>Aptos</vt:lpstr>
      <vt:lpstr>Aptos Display</vt:lpstr>
      <vt:lpstr>Arial</vt:lpstr>
      <vt:lpstr>Calibri</vt:lpstr>
      <vt:lpstr>Tw Cen MT</vt:lpstr>
      <vt:lpstr>Ronds dans l’eau</vt:lpstr>
      <vt:lpstr>1_Ronds dans l’eau</vt:lpstr>
      <vt:lpstr>Thème Office</vt:lpstr>
      <vt:lpstr>Document</vt:lpstr>
      <vt:lpstr>Présentation PowerPoint</vt:lpstr>
      <vt:lpstr> Vers une education pld</vt:lpstr>
      <vt:lpstr>Présentation PowerPoint</vt:lpstr>
      <vt:lpstr>Présentation PowerPoint</vt:lpstr>
      <vt:lpstr>Présentation PowerPoint</vt:lpstr>
      <vt:lpstr> un seul plan d’action  en 3 points : </vt:lpstr>
      <vt:lpstr> Endosquelette VS EXOSQUELETTE</vt:lpstr>
      <vt:lpstr>Présentation PowerPoint</vt:lpstr>
      <vt:lpstr>Ça nous fait faire quoi ?  en direction des enfants/ados ?</vt:lpstr>
      <vt:lpstr>Présentation PowerPoint</vt:lpstr>
      <vt:lpstr>Le lien développemental, un lien inscrit dans une relation : </vt:lpstr>
      <vt:lpstr>Présentation PowerPoint</vt:lpstr>
      <vt:lpstr>La Permanence du lien</vt:lpstr>
      <vt:lpstr>Une culture des ressources et de la valorisation.</vt:lpstr>
      <vt:lpstr>Une autorité horizontalisée </vt:lpstr>
      <vt:lpstr>« tu comptes pour moi ! »</vt:lpstr>
      <vt:lpstr>ACCUEIL INCONDITIONNEL DES EMOTIONS ET DES RESSENTIS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Une lecture des situations a travers les niveaux de souffrance</vt:lpstr>
      <vt:lpstr>Présentation PowerPoint</vt:lpstr>
      <vt:lpstr>Présentation PowerPoint</vt:lpstr>
      <vt:lpstr>une culture de l’apaisement</vt:lpstr>
      <vt:lpstr>Des décharges émotionnelles</vt:lpstr>
      <vt:lpstr>Ritualiser / structurer </vt:lpstr>
      <vt:lpstr>Jouer / plaisir </vt:lpstr>
      <vt:lpstr>Traitement institutionnel des transgressions </vt:lpstr>
      <vt:lpstr>Présentation PowerPoint</vt:lpstr>
      <vt:lpstr>Présentation PowerPoint</vt:lpstr>
      <vt:lpstr>Présentation PowerPoint</vt:lpstr>
      <vt:lpstr>Présentation PowerPoint</vt:lpstr>
      <vt:lpstr>Transmettre des valeurs ?</vt:lpstr>
      <vt:lpstr>Présentation PowerPoint</vt:lpstr>
      <vt:lpstr>Injonction à penser</vt:lpstr>
      <vt:lpstr>Faire alliance avec les stratégies de survie.</vt:lpstr>
      <vt:lpstr>Présentation PowerPoint</vt:lpstr>
      <vt:lpstr>Ça nous fait faire quoi ?  en direction des équipes ?</vt:lpstr>
      <vt:lpstr>Une culture des ressources et de la valorisation.</vt:lpstr>
      <vt:lpstr>Le Recours à l'Outil</vt:lpstr>
      <vt:lpstr>Une orga tip-top</vt:lpstr>
      <vt:lpstr>Une com tip-top</vt:lpstr>
      <vt:lpstr>Pour une hiérarchisation des priorités</vt:lpstr>
      <vt:lpstr>Un portage institutionnel sans faille</vt:lpstr>
      <vt:lpstr>La culture des espaces de régulation et d’élaboration.</vt:lpstr>
      <vt:lpstr>Faire alliance avec les stratégies de survie.</vt:lpstr>
      <vt:lpstr>Une autorité DE FONCTION / HIERARCHIQUE    une autorité DE RELATION / CONFEREE</vt:lpstr>
      <vt:lpstr> pour qu’une institution soit EN mesure d’être soignante, il faudra d’abord qu’elle soit en mesure de prendre SUFFISAMMENT soin d’elle-même.    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Compte Microsoft</dc:creator>
  <cp:lastModifiedBy>Contact Educ-Enjeux</cp:lastModifiedBy>
  <cp:revision>182</cp:revision>
  <cp:lastPrinted>2014-02-20T04:04:10Z</cp:lastPrinted>
  <dcterms:created xsi:type="dcterms:W3CDTF">2014-02-18T09:13:42Z</dcterms:created>
  <dcterms:modified xsi:type="dcterms:W3CDTF">2026-01-27T16:13:11Z</dcterms:modified>
</cp:coreProperties>
</file>